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96" r:id="rId2"/>
    <p:sldId id="512" r:id="rId3"/>
    <p:sldId id="409" r:id="rId4"/>
    <p:sldId id="460" r:id="rId5"/>
    <p:sldId id="356" r:id="rId6"/>
    <p:sldId id="452" r:id="rId7"/>
    <p:sldId id="467" r:id="rId8"/>
    <p:sldId id="427" r:id="rId9"/>
    <p:sldId id="271" r:id="rId10"/>
    <p:sldId id="272" r:id="rId11"/>
    <p:sldId id="313" r:id="rId12"/>
    <p:sldId id="469" r:id="rId13"/>
    <p:sldId id="428" r:id="rId14"/>
    <p:sldId id="369" r:id="rId15"/>
    <p:sldId id="344" r:id="rId16"/>
    <p:sldId id="367" r:id="rId17"/>
    <p:sldId id="368" r:id="rId18"/>
    <p:sldId id="346" r:id="rId19"/>
    <p:sldId id="351" r:id="rId20"/>
    <p:sldId id="416" r:id="rId21"/>
    <p:sldId id="339" r:id="rId22"/>
    <p:sldId id="379" r:id="rId23"/>
    <p:sldId id="380" r:id="rId24"/>
    <p:sldId id="406" r:id="rId25"/>
    <p:sldId id="407" r:id="rId26"/>
    <p:sldId id="347" r:id="rId27"/>
    <p:sldId id="448" r:id="rId28"/>
    <p:sldId id="383" r:id="rId29"/>
    <p:sldId id="384" r:id="rId30"/>
    <p:sldId id="385" r:id="rId31"/>
    <p:sldId id="372" r:id="rId32"/>
    <p:sldId id="454" r:id="rId33"/>
    <p:sldId id="373" r:id="rId34"/>
    <p:sldId id="417" r:id="rId35"/>
    <p:sldId id="291" r:id="rId36"/>
    <p:sldId id="455" r:id="rId37"/>
    <p:sldId id="456" r:id="rId38"/>
    <p:sldId id="463" r:id="rId39"/>
    <p:sldId id="461" r:id="rId40"/>
    <p:sldId id="370" r:id="rId41"/>
    <p:sldId id="517" r:id="rId42"/>
    <p:sldId id="432" r:id="rId43"/>
    <p:sldId id="361" r:id="rId44"/>
    <p:sldId id="402" r:id="rId45"/>
    <p:sldId id="362" r:id="rId46"/>
    <p:sldId id="363" r:id="rId47"/>
    <p:sldId id="401" r:id="rId48"/>
    <p:sldId id="364" r:id="rId49"/>
    <p:sldId id="365" r:id="rId50"/>
    <p:sldId id="387" r:id="rId51"/>
    <p:sldId id="359" r:id="rId52"/>
    <p:sldId id="425" r:id="rId53"/>
    <p:sldId id="444" r:id="rId54"/>
    <p:sldId id="418" r:id="rId55"/>
    <p:sldId id="464" r:id="rId56"/>
    <p:sldId id="366" r:id="rId57"/>
    <p:sldId id="348" r:id="rId58"/>
    <p:sldId id="403" r:id="rId59"/>
    <p:sldId id="349" r:id="rId60"/>
    <p:sldId id="415" r:id="rId61"/>
    <p:sldId id="390" r:id="rId62"/>
    <p:sldId id="391" r:id="rId63"/>
    <p:sldId id="392" r:id="rId64"/>
    <p:sldId id="465" r:id="rId65"/>
    <p:sldId id="451" r:id="rId66"/>
    <p:sldId id="434" r:id="rId67"/>
    <p:sldId id="393" r:id="rId68"/>
    <p:sldId id="404" r:id="rId69"/>
    <p:sldId id="395" r:id="rId70"/>
    <p:sldId id="433" r:id="rId71"/>
    <p:sldId id="412" r:id="rId72"/>
    <p:sldId id="445" r:id="rId73"/>
    <p:sldId id="51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ormation Services" initials="IS" lastIdx="2" clrIdx="0">
    <p:extLst>
      <p:ext uri="{19B8F6BF-5375-455C-9EA6-DF929625EA0E}">
        <p15:presenceInfo xmlns:p15="http://schemas.microsoft.com/office/powerpoint/2012/main" userId="Information Servic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827" autoAdjust="0"/>
  </p:normalViewPr>
  <p:slideViewPr>
    <p:cSldViewPr snapToGrid="0">
      <p:cViewPr varScale="1">
        <p:scale>
          <a:sx n="41" d="100"/>
          <a:sy n="41" d="100"/>
        </p:scale>
        <p:origin x="1628"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F7906D-75B2-400E-BC03-853BBEA201EC}" type="doc">
      <dgm:prSet loTypeId="urn:microsoft.com/office/officeart/2008/layout/BendingPictureBlocks" loCatId="picture" qsTypeId="urn:microsoft.com/office/officeart/2005/8/quickstyle/simple1" qsCatId="simple" csTypeId="urn:microsoft.com/office/officeart/2005/8/colors/accent1_2" csCatId="accent1" phldr="1"/>
      <dgm:spPr/>
    </dgm:pt>
    <dgm:pt modelId="{776ACDBA-DC70-4964-9507-5328B041CB6A}">
      <dgm:prSet phldrT="[Text]"/>
      <dgm:spPr/>
      <dgm:t>
        <a:bodyPr/>
        <a:lstStyle/>
        <a:p>
          <a:r>
            <a:rPr lang="en-GB" dirty="0">
              <a:solidFill>
                <a:schemeClr val="bg2"/>
              </a:solidFill>
            </a:rPr>
            <a:t>Cluster Analysis</a:t>
          </a:r>
        </a:p>
      </dgm:t>
    </dgm:pt>
    <dgm:pt modelId="{56B13928-DD15-4D01-9FE6-35BEEE646A20}" type="parTrans" cxnId="{C8876A17-4BEE-415B-886A-EBAC0CFE987F}">
      <dgm:prSet/>
      <dgm:spPr/>
      <dgm:t>
        <a:bodyPr/>
        <a:lstStyle/>
        <a:p>
          <a:endParaRPr lang="en-GB"/>
        </a:p>
      </dgm:t>
    </dgm:pt>
    <dgm:pt modelId="{3E4DB4B4-D763-4A6A-B1E0-F5075855A0CF}" type="sibTrans" cxnId="{C8876A17-4BEE-415B-886A-EBAC0CFE987F}">
      <dgm:prSet/>
      <dgm:spPr/>
      <dgm:t>
        <a:bodyPr/>
        <a:lstStyle/>
        <a:p>
          <a:endParaRPr lang="en-GB"/>
        </a:p>
      </dgm:t>
    </dgm:pt>
    <dgm:pt modelId="{1313EDCB-797F-4126-A359-FE872ACFA01F}">
      <dgm:prSet phldrT="[Text]"/>
      <dgm:spPr/>
      <dgm:t>
        <a:bodyPr/>
        <a:lstStyle/>
        <a:p>
          <a:r>
            <a:rPr lang="en-GB" dirty="0">
              <a:solidFill>
                <a:schemeClr val="bg2"/>
              </a:solidFill>
            </a:rPr>
            <a:t>In-class Exercise</a:t>
          </a:r>
        </a:p>
      </dgm:t>
    </dgm:pt>
    <dgm:pt modelId="{B2B0F251-4B9C-463C-AC79-35F09F048AFD}" type="parTrans" cxnId="{46FA209C-7947-4DC5-BC2A-24619AD0931C}">
      <dgm:prSet/>
      <dgm:spPr/>
      <dgm:t>
        <a:bodyPr/>
        <a:lstStyle/>
        <a:p>
          <a:endParaRPr lang="en-GB"/>
        </a:p>
      </dgm:t>
    </dgm:pt>
    <dgm:pt modelId="{CC262D37-2404-425C-A8E3-BB990BE0BC78}" type="sibTrans" cxnId="{46FA209C-7947-4DC5-BC2A-24619AD0931C}">
      <dgm:prSet/>
      <dgm:spPr/>
      <dgm:t>
        <a:bodyPr/>
        <a:lstStyle/>
        <a:p>
          <a:endParaRPr lang="en-GB"/>
        </a:p>
      </dgm:t>
    </dgm:pt>
    <dgm:pt modelId="{879DA302-8A0A-41CB-9C9E-9B4005F61138}" type="pres">
      <dgm:prSet presAssocID="{55F7906D-75B2-400E-BC03-853BBEA201EC}" presName="Name0" presStyleCnt="0">
        <dgm:presLayoutVars>
          <dgm:dir/>
          <dgm:resizeHandles/>
        </dgm:presLayoutVars>
      </dgm:prSet>
      <dgm:spPr/>
    </dgm:pt>
    <dgm:pt modelId="{7EE4403C-BDDE-422D-9F2F-963C686EFAFD}" type="pres">
      <dgm:prSet presAssocID="{776ACDBA-DC70-4964-9507-5328B041CB6A}" presName="composite" presStyleCnt="0"/>
      <dgm:spPr/>
    </dgm:pt>
    <dgm:pt modelId="{3CC571F6-8D5A-4837-97E5-6CCA72F6141C}" type="pres">
      <dgm:prSet presAssocID="{776ACDBA-DC70-4964-9507-5328B041CB6A}" presName="rect1" presStyleLbl="bgImgPlace1" presStyleIdx="0" presStyleCnt="2"/>
      <dgm:spPr>
        <a:blipFill rotWithShape="1">
          <a:blip xmlns:r="http://schemas.openxmlformats.org/officeDocument/2006/relationships" r:embed="rId1"/>
          <a:stretch>
            <a:fillRect/>
          </a:stretch>
        </a:blipFill>
      </dgm:spPr>
    </dgm:pt>
    <dgm:pt modelId="{842223DD-236E-4FD5-BF1C-111CAAF5D2B6}" type="pres">
      <dgm:prSet presAssocID="{776ACDBA-DC70-4964-9507-5328B041CB6A}" presName="rect2" presStyleLbl="node1" presStyleIdx="0" presStyleCnt="2">
        <dgm:presLayoutVars>
          <dgm:bulletEnabled val="1"/>
        </dgm:presLayoutVars>
      </dgm:prSet>
      <dgm:spPr/>
    </dgm:pt>
    <dgm:pt modelId="{5F611BFE-2CB9-40C4-AAFC-4444B4742809}" type="pres">
      <dgm:prSet presAssocID="{3E4DB4B4-D763-4A6A-B1E0-F5075855A0CF}" presName="sibTrans" presStyleCnt="0"/>
      <dgm:spPr/>
    </dgm:pt>
    <dgm:pt modelId="{65446C95-DBBE-423B-BB5F-CD5A04016CBF}" type="pres">
      <dgm:prSet presAssocID="{1313EDCB-797F-4126-A359-FE872ACFA01F}" presName="composite" presStyleCnt="0"/>
      <dgm:spPr/>
    </dgm:pt>
    <dgm:pt modelId="{D0AAB3F8-85F6-4F90-B773-0DC3BB851D86}" type="pres">
      <dgm:prSet presAssocID="{1313EDCB-797F-4126-A359-FE872ACFA01F}" presName="rect1" presStyleLbl="bgImgPlace1" presStyleIdx="1" presStyleCnt="2"/>
      <dgm:spPr>
        <a:blipFill rotWithShape="1">
          <a:blip xmlns:r="http://schemas.openxmlformats.org/officeDocument/2006/relationships" r:embed="rId2"/>
          <a:stretch>
            <a:fillRect/>
          </a:stretch>
        </a:blipFill>
      </dgm:spPr>
    </dgm:pt>
    <dgm:pt modelId="{7881B86A-FC77-40B5-8FED-77B8EC96B9E2}" type="pres">
      <dgm:prSet presAssocID="{1313EDCB-797F-4126-A359-FE872ACFA01F}" presName="rect2" presStyleLbl="node1" presStyleIdx="1" presStyleCnt="2">
        <dgm:presLayoutVars>
          <dgm:bulletEnabled val="1"/>
        </dgm:presLayoutVars>
      </dgm:prSet>
      <dgm:spPr/>
    </dgm:pt>
  </dgm:ptLst>
  <dgm:cxnLst>
    <dgm:cxn modelId="{A7FA6B08-CC38-415C-96C7-A5490864B681}" type="presOf" srcId="{55F7906D-75B2-400E-BC03-853BBEA201EC}" destId="{879DA302-8A0A-41CB-9C9E-9B4005F61138}" srcOrd="0" destOrd="0" presId="urn:microsoft.com/office/officeart/2008/layout/BendingPictureBlocks"/>
    <dgm:cxn modelId="{0A47A80B-037F-4906-8A74-4912270E1E7C}" type="presOf" srcId="{776ACDBA-DC70-4964-9507-5328B041CB6A}" destId="{842223DD-236E-4FD5-BF1C-111CAAF5D2B6}" srcOrd="0" destOrd="0" presId="urn:microsoft.com/office/officeart/2008/layout/BendingPictureBlocks"/>
    <dgm:cxn modelId="{C8876A17-4BEE-415B-886A-EBAC0CFE987F}" srcId="{55F7906D-75B2-400E-BC03-853BBEA201EC}" destId="{776ACDBA-DC70-4964-9507-5328B041CB6A}" srcOrd="0" destOrd="0" parTransId="{56B13928-DD15-4D01-9FE6-35BEEE646A20}" sibTransId="{3E4DB4B4-D763-4A6A-B1E0-F5075855A0CF}"/>
    <dgm:cxn modelId="{46FA209C-7947-4DC5-BC2A-24619AD0931C}" srcId="{55F7906D-75B2-400E-BC03-853BBEA201EC}" destId="{1313EDCB-797F-4126-A359-FE872ACFA01F}" srcOrd="1" destOrd="0" parTransId="{B2B0F251-4B9C-463C-AC79-35F09F048AFD}" sibTransId="{CC262D37-2404-425C-A8E3-BB990BE0BC78}"/>
    <dgm:cxn modelId="{451FC3D6-2117-4FF8-ACEA-6B61E95243E7}" type="presOf" srcId="{1313EDCB-797F-4126-A359-FE872ACFA01F}" destId="{7881B86A-FC77-40B5-8FED-77B8EC96B9E2}" srcOrd="0" destOrd="0" presId="urn:microsoft.com/office/officeart/2008/layout/BendingPictureBlocks"/>
    <dgm:cxn modelId="{B54F82F0-76E1-4979-B6A1-11665A904F67}" type="presParOf" srcId="{879DA302-8A0A-41CB-9C9E-9B4005F61138}" destId="{7EE4403C-BDDE-422D-9F2F-963C686EFAFD}" srcOrd="0" destOrd="0" presId="urn:microsoft.com/office/officeart/2008/layout/BendingPictureBlocks"/>
    <dgm:cxn modelId="{31402BD3-B31C-4ED8-A020-32E0AC13BD7E}" type="presParOf" srcId="{7EE4403C-BDDE-422D-9F2F-963C686EFAFD}" destId="{3CC571F6-8D5A-4837-97E5-6CCA72F6141C}" srcOrd="0" destOrd="0" presId="urn:microsoft.com/office/officeart/2008/layout/BendingPictureBlocks"/>
    <dgm:cxn modelId="{00FF377F-D327-4EEE-AC63-B6E70EBAB165}" type="presParOf" srcId="{7EE4403C-BDDE-422D-9F2F-963C686EFAFD}" destId="{842223DD-236E-4FD5-BF1C-111CAAF5D2B6}" srcOrd="1" destOrd="0" presId="urn:microsoft.com/office/officeart/2008/layout/BendingPictureBlocks"/>
    <dgm:cxn modelId="{0AE38615-7779-47BC-9727-9380EEA02FF0}" type="presParOf" srcId="{879DA302-8A0A-41CB-9C9E-9B4005F61138}" destId="{5F611BFE-2CB9-40C4-AAFC-4444B4742809}" srcOrd="1" destOrd="0" presId="urn:microsoft.com/office/officeart/2008/layout/BendingPictureBlocks"/>
    <dgm:cxn modelId="{26041880-93F3-4483-882B-5D0B7F472CAB}" type="presParOf" srcId="{879DA302-8A0A-41CB-9C9E-9B4005F61138}" destId="{65446C95-DBBE-423B-BB5F-CD5A04016CBF}" srcOrd="2" destOrd="0" presId="urn:microsoft.com/office/officeart/2008/layout/BendingPictureBlocks"/>
    <dgm:cxn modelId="{3292F6DF-6B65-4352-B58A-63EA902B6218}" type="presParOf" srcId="{65446C95-DBBE-423B-BB5F-CD5A04016CBF}" destId="{D0AAB3F8-85F6-4F90-B773-0DC3BB851D86}" srcOrd="0" destOrd="0" presId="urn:microsoft.com/office/officeart/2008/layout/BendingPictureBlocks"/>
    <dgm:cxn modelId="{890E5F23-BD10-48F7-81A1-A7B657725E95}" type="presParOf" srcId="{65446C95-DBBE-423B-BB5F-CD5A04016CBF}" destId="{7881B86A-FC77-40B5-8FED-77B8EC96B9E2}" srcOrd="1" destOrd="0" presId="urn:microsoft.com/office/officeart/2008/layout/Bend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a:solidFill>
          <a:schemeClr val="accent1">
            <a:lumMod val="40000"/>
            <a:lumOff val="60000"/>
            <a:alpha val="90000"/>
          </a:schemeClr>
        </a:solidFill>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63283012-E528-4512-9BAD-D3089A73147B}" type="presOf" srcId="{449696F0-F02C-45E2-BD48-51508DB63281}" destId="{750897E4-76B4-4B66-8D23-D0C313785A0E}"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BD85EF21-1E0A-442E-9339-74E322A0F5DC}" type="presOf" srcId="{B03EACBE-6CC6-479E-9BD1-9DB4B211A070}" destId="{37015891-BCB7-455A-B210-D1DE5FDA5A57}" srcOrd="0" destOrd="0" presId="urn:microsoft.com/office/officeart/2005/8/layout/chevron2"/>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01D8CF6E-6130-4130-90FC-56D4C787DCFD}" srcId="{A336DF21-AC1B-40A8-B78B-84EB855EA893}" destId="{04A131E2-94E9-40DF-8BD8-C65665921056}" srcOrd="0" destOrd="0" parTransId="{04B98DEF-9164-4266-B0E7-B5D13D33156F}" sibTransId="{1ABDA13F-5BEE-4753-BE77-AE90445FF23F}"/>
    <dgm:cxn modelId="{83BFDB53-CE2A-4911-8BDC-3B28BF9E6C48}" type="presOf" srcId="{5534625F-B48A-4679-9996-1919AE3429E0}" destId="{0F180E61-F1EE-457E-A2D1-3D0480EB971E}"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B9FE697D-3A12-437D-AF86-D6A8233BC2CA}" type="presOf" srcId="{C579369D-BE49-4829-B350-8B1DDF4753BD}" destId="{7ABACD3A-D8E8-4B5E-9BCB-07EDED6EC2C2}" srcOrd="0" destOrd="0" presId="urn:microsoft.com/office/officeart/2005/8/layout/chevron2"/>
    <dgm:cxn modelId="{2BBCCD81-DFF3-4311-A30D-F11E3BCA3400}" srcId="{E7C37978-C094-4066-A80C-D01A613C7FBA}" destId="{98BA15DA-DC6E-4014-861B-748DF14A572D}" srcOrd="5" destOrd="0" parTransId="{2D0A47F0-7B79-4E6E-8321-7D89AA4EC0DD}" sibTransId="{6BDFB5F9-14CE-4F2C-AB3A-72504D2723A5}"/>
    <dgm:cxn modelId="{18AEE786-6066-448E-9A37-C50985C05F74}" type="presOf" srcId="{12244EBD-BE10-4F57-9FE4-80E513303948}" destId="{665FC560-1EB4-4E5A-8541-8C893090E5EA}" srcOrd="0" destOrd="0" presId="urn:microsoft.com/office/officeart/2005/8/layout/chevron2"/>
    <dgm:cxn modelId="{A63F2F8B-BA72-4349-848A-5C02A8BBFDE0}" type="presOf" srcId="{98BA15DA-DC6E-4014-861B-748DF14A572D}" destId="{5B885575-5AA7-44AA-AD61-E32BF571FBDB}" srcOrd="0" destOrd="0" presId="urn:microsoft.com/office/officeart/2005/8/layout/chevron2"/>
    <dgm:cxn modelId="{F8C8B994-8259-40EC-982E-2592821FF402}" type="presOf" srcId="{E7C37978-C094-4066-A80C-D01A613C7FBA}" destId="{B33B1FBE-81AF-4364-8273-96662D3F1B55}" srcOrd="0" destOrd="0" presId="urn:microsoft.com/office/officeart/2005/8/layout/chevron2"/>
    <dgm:cxn modelId="{51CF539F-EFE2-43D5-9FE4-D9BE558FB490}" type="presOf" srcId="{2EA51E22-5304-4F86-8794-6B893D8A993B}" destId="{C4D1A06A-90C6-4222-AECC-A12DF36ED864}"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D2F51DBC-EE17-4071-A4B2-06E5A21B6BE5}" srcId="{98BA15DA-DC6E-4014-861B-748DF14A572D}" destId="{5534625F-B48A-4679-9996-1919AE3429E0}" srcOrd="0" destOrd="0" parTransId="{2D985B84-2806-4108-9FDB-CB515D3516E8}" sibTransId="{48AE59FC-1F14-4096-8BD4-BF99EFBE0B46}"/>
    <dgm:cxn modelId="{5DA886BD-A147-4EAD-83EB-1C5772A96850}" type="presOf" srcId="{04A131E2-94E9-40DF-8BD8-C65665921056}" destId="{9DDBD9AB-1994-4861-8C03-4537A8FEE629}" srcOrd="0" destOrd="0" presId="urn:microsoft.com/office/officeart/2005/8/layout/chevron2"/>
    <dgm:cxn modelId="{671FBBC3-A98D-48A5-B102-7E55EB0D9957}" type="presOf" srcId="{8A1B4A23-CF0F-4D99-A5B7-46FE8FF93051}" destId="{2EB14039-E1B7-40E4-85D1-EBAB24BBCF41}" srcOrd="0" destOrd="0" presId="urn:microsoft.com/office/officeart/2005/8/layout/chevron2"/>
    <dgm:cxn modelId="{A08896CC-5154-499E-9076-B62D2E189A99}" type="presOf" srcId="{A336DF21-AC1B-40A8-B78B-84EB855EA893}" destId="{E4234E85-57F9-4823-84C2-DBCD8B961EBF}" srcOrd="0" destOrd="0" presId="urn:microsoft.com/office/officeart/2005/8/layout/chevron2"/>
    <dgm:cxn modelId="{24C13BD0-93FB-4540-846E-EBC57744BA51}" type="presOf" srcId="{5FC48149-FA46-46A8-884A-5AF2F82064F1}" destId="{41A212EC-B094-4C14-A663-820F7996CC3D}" srcOrd="0" destOrd="0" presId="urn:microsoft.com/office/officeart/2005/8/layout/chevron2"/>
    <dgm:cxn modelId="{2AF54DDE-D38A-4263-9EDB-DC4849350AA8}" type="presOf" srcId="{22E5F022-38B5-48D4-92A1-EBEFE24278B6}" destId="{7656772D-9881-4D6A-988C-B0A045920E09}"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35124F68-9D4E-4E9B-BA10-842B7A35A525}" type="presParOf" srcId="{B33B1FBE-81AF-4364-8273-96662D3F1B55}" destId="{8FC3A4E8-CD85-40D5-ADBF-9F3413D23A09}" srcOrd="0" destOrd="0" presId="urn:microsoft.com/office/officeart/2005/8/layout/chevron2"/>
    <dgm:cxn modelId="{73A691BC-8396-46FA-978C-C65981CB5787}" type="presParOf" srcId="{8FC3A4E8-CD85-40D5-ADBF-9F3413D23A09}" destId="{665FC560-1EB4-4E5A-8541-8C893090E5EA}" srcOrd="0" destOrd="0" presId="urn:microsoft.com/office/officeart/2005/8/layout/chevron2"/>
    <dgm:cxn modelId="{0E541E17-43D5-45C0-8150-4CED2AF24562}" type="presParOf" srcId="{8FC3A4E8-CD85-40D5-ADBF-9F3413D23A09}" destId="{7656772D-9881-4D6A-988C-B0A045920E09}" srcOrd="1" destOrd="0" presId="urn:microsoft.com/office/officeart/2005/8/layout/chevron2"/>
    <dgm:cxn modelId="{8FE0701A-91D9-4778-A0AD-2ACD7039B8DD}" type="presParOf" srcId="{B33B1FBE-81AF-4364-8273-96662D3F1B55}" destId="{60956C07-7EAC-4263-8579-AB4676E06D55}" srcOrd="1" destOrd="0" presId="urn:microsoft.com/office/officeart/2005/8/layout/chevron2"/>
    <dgm:cxn modelId="{CEB06145-1951-4AFC-997D-41ABF8855D9E}" type="presParOf" srcId="{B33B1FBE-81AF-4364-8273-96662D3F1B55}" destId="{061EAC82-6F7F-4F0B-BA27-65E7B4DA188B}" srcOrd="2" destOrd="0" presId="urn:microsoft.com/office/officeart/2005/8/layout/chevron2"/>
    <dgm:cxn modelId="{51B13720-72EF-4A9B-8736-51EA990BDF7E}" type="presParOf" srcId="{061EAC82-6F7F-4F0B-BA27-65E7B4DA188B}" destId="{C4D1A06A-90C6-4222-AECC-A12DF36ED864}" srcOrd="0" destOrd="0" presId="urn:microsoft.com/office/officeart/2005/8/layout/chevron2"/>
    <dgm:cxn modelId="{8BD97F80-654D-405E-8DF1-636D776DFE63}" type="presParOf" srcId="{061EAC82-6F7F-4F0B-BA27-65E7B4DA188B}" destId="{41A212EC-B094-4C14-A663-820F7996CC3D}" srcOrd="1" destOrd="0" presId="urn:microsoft.com/office/officeart/2005/8/layout/chevron2"/>
    <dgm:cxn modelId="{B364E495-0311-42EB-9546-B5AB252C6AF4}" type="presParOf" srcId="{B33B1FBE-81AF-4364-8273-96662D3F1B55}" destId="{F07CE698-C05A-4BA3-B001-8074E2AA4960}" srcOrd="3" destOrd="0" presId="urn:microsoft.com/office/officeart/2005/8/layout/chevron2"/>
    <dgm:cxn modelId="{BA8FD49D-1F0C-4397-95B8-B0CA62C8001C}" type="presParOf" srcId="{B33B1FBE-81AF-4364-8273-96662D3F1B55}" destId="{94D6738F-A6DB-40B7-BE67-95BDFFB3398C}" srcOrd="4" destOrd="0" presId="urn:microsoft.com/office/officeart/2005/8/layout/chevron2"/>
    <dgm:cxn modelId="{FAFD7AB3-FB58-4C49-B510-7B6AFE121B9C}" type="presParOf" srcId="{94D6738F-A6DB-40B7-BE67-95BDFFB3398C}" destId="{E4234E85-57F9-4823-84C2-DBCD8B961EBF}" srcOrd="0" destOrd="0" presId="urn:microsoft.com/office/officeart/2005/8/layout/chevron2"/>
    <dgm:cxn modelId="{87E4EE0E-216B-414F-B634-53F7DB9DDFC1}" type="presParOf" srcId="{94D6738F-A6DB-40B7-BE67-95BDFFB3398C}" destId="{9DDBD9AB-1994-4861-8C03-4537A8FEE629}" srcOrd="1" destOrd="0" presId="urn:microsoft.com/office/officeart/2005/8/layout/chevron2"/>
    <dgm:cxn modelId="{847DDD61-3CC0-420C-AF36-7E3DD38DC30D}" type="presParOf" srcId="{B33B1FBE-81AF-4364-8273-96662D3F1B55}" destId="{E3D73DFE-0D99-42B4-A47E-F903FF225B5E}" srcOrd="5" destOrd="0" presId="urn:microsoft.com/office/officeart/2005/8/layout/chevron2"/>
    <dgm:cxn modelId="{75496A35-5206-4CCE-ADAE-3F0332610A3D}" type="presParOf" srcId="{B33B1FBE-81AF-4364-8273-96662D3F1B55}" destId="{D4A4E0F9-B73D-41E0-95BB-E8C7CC7BDCA0}" srcOrd="6" destOrd="0" presId="urn:microsoft.com/office/officeart/2005/8/layout/chevron2"/>
    <dgm:cxn modelId="{E8FDA742-2279-42D2-BBC0-A7297C425EE0}" type="presParOf" srcId="{D4A4E0F9-B73D-41E0-95BB-E8C7CC7BDCA0}" destId="{2EB14039-E1B7-40E4-85D1-EBAB24BBCF41}" srcOrd="0" destOrd="0" presId="urn:microsoft.com/office/officeart/2005/8/layout/chevron2"/>
    <dgm:cxn modelId="{CA1006B8-5EB6-44A3-A7A8-C273C16CB2AD}" type="presParOf" srcId="{D4A4E0F9-B73D-41E0-95BB-E8C7CC7BDCA0}" destId="{37015891-BCB7-455A-B210-D1DE5FDA5A57}" srcOrd="1" destOrd="0" presId="urn:microsoft.com/office/officeart/2005/8/layout/chevron2"/>
    <dgm:cxn modelId="{F7E6B51C-2584-4277-B37A-D04FA9EFD22E}" type="presParOf" srcId="{B33B1FBE-81AF-4364-8273-96662D3F1B55}" destId="{21DA908B-7165-479F-AD7F-FE2B59DE3C4B}" srcOrd="7" destOrd="0" presId="urn:microsoft.com/office/officeart/2005/8/layout/chevron2"/>
    <dgm:cxn modelId="{F2717462-710A-41FF-B10A-E14B2D026B92}" type="presParOf" srcId="{B33B1FBE-81AF-4364-8273-96662D3F1B55}" destId="{4D622898-11B4-47D9-8EB7-EF4ECE01C090}" srcOrd="8" destOrd="0" presId="urn:microsoft.com/office/officeart/2005/8/layout/chevron2"/>
    <dgm:cxn modelId="{B900D59E-7459-46D2-A2F2-DDA37F599B10}" type="presParOf" srcId="{4D622898-11B4-47D9-8EB7-EF4ECE01C090}" destId="{750897E4-76B4-4B66-8D23-D0C313785A0E}" srcOrd="0" destOrd="0" presId="urn:microsoft.com/office/officeart/2005/8/layout/chevron2"/>
    <dgm:cxn modelId="{2580E631-A72F-40D0-B8AF-224FF46B0558}" type="presParOf" srcId="{4D622898-11B4-47D9-8EB7-EF4ECE01C090}" destId="{7ABACD3A-D8E8-4B5E-9BCB-07EDED6EC2C2}" srcOrd="1" destOrd="0" presId="urn:microsoft.com/office/officeart/2005/8/layout/chevron2"/>
    <dgm:cxn modelId="{07A84524-FDA7-4D4C-AFB5-2AFCBDD082BF}" type="presParOf" srcId="{B33B1FBE-81AF-4364-8273-96662D3F1B55}" destId="{703E909E-9AEE-4373-BC8A-21D360CB19C5}" srcOrd="9" destOrd="0" presId="urn:microsoft.com/office/officeart/2005/8/layout/chevron2"/>
    <dgm:cxn modelId="{4C2358CA-2C93-471F-83D3-60DA4A01D06C}" type="presParOf" srcId="{B33B1FBE-81AF-4364-8273-96662D3F1B55}" destId="{AEBDCB16-EB2C-490B-BC61-3D2ED9BE7F2D}" srcOrd="10" destOrd="0" presId="urn:microsoft.com/office/officeart/2005/8/layout/chevron2"/>
    <dgm:cxn modelId="{BBC9813D-BB70-45F9-933C-284B5183EC96}" type="presParOf" srcId="{AEBDCB16-EB2C-490B-BC61-3D2ED9BE7F2D}" destId="{5B885575-5AA7-44AA-AD61-E32BF571FBDB}" srcOrd="0" destOrd="0" presId="urn:microsoft.com/office/officeart/2005/8/layout/chevron2"/>
    <dgm:cxn modelId="{6B67660C-297B-40EC-803A-737CE76A1E09}"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BABD8D6-E80F-45F8-B0CA-84FCC00B0EDC}" type="doc">
      <dgm:prSet loTypeId="urn:microsoft.com/office/officeart/2005/8/layout/pList2" loCatId="list" qsTypeId="urn:microsoft.com/office/officeart/2005/8/quickstyle/simple1" qsCatId="simple" csTypeId="urn:microsoft.com/office/officeart/2005/8/colors/accent1_2" csCatId="accent1" phldr="1"/>
      <dgm:spPr/>
    </dgm:pt>
    <dgm:pt modelId="{5AF30E8B-55A3-4151-B17E-559D47D52112}">
      <dgm:prSet phldrT="[Text]"/>
      <dgm:spPr/>
      <dgm:t>
        <a:bodyPr/>
        <a:lstStyle/>
        <a:p>
          <a:r>
            <a:rPr lang="en-GB" dirty="0" err="1"/>
            <a:t>Dendrogram</a:t>
          </a:r>
          <a:endParaRPr lang="en-GB" dirty="0"/>
        </a:p>
      </dgm:t>
    </dgm:pt>
    <dgm:pt modelId="{C288FE66-68E7-4389-BD9B-88F2A4FEE1DE}" type="parTrans" cxnId="{105B9F9E-25C9-4B54-8485-EBEDCB96D132}">
      <dgm:prSet/>
      <dgm:spPr/>
      <dgm:t>
        <a:bodyPr/>
        <a:lstStyle/>
        <a:p>
          <a:endParaRPr lang="en-GB"/>
        </a:p>
      </dgm:t>
    </dgm:pt>
    <dgm:pt modelId="{665F73A1-862A-4B14-9250-6E0493AACE97}" type="sibTrans" cxnId="{105B9F9E-25C9-4B54-8485-EBEDCB96D132}">
      <dgm:prSet/>
      <dgm:spPr/>
      <dgm:t>
        <a:bodyPr/>
        <a:lstStyle/>
        <a:p>
          <a:endParaRPr lang="en-GB"/>
        </a:p>
      </dgm:t>
    </dgm:pt>
    <dgm:pt modelId="{F4DAC9D2-AA2D-49A0-B926-33CF9816E981}">
      <dgm:prSet phldrT="[Text]"/>
      <dgm:spPr/>
      <dgm:t>
        <a:bodyPr/>
        <a:lstStyle/>
        <a:p>
          <a:r>
            <a:rPr lang="en-GB" dirty="0"/>
            <a:t>Means Table</a:t>
          </a:r>
        </a:p>
      </dgm:t>
    </dgm:pt>
    <dgm:pt modelId="{A98EF5E9-07C6-43E7-8AC9-85CDA456A342}" type="parTrans" cxnId="{D4CAA000-5AB6-4ADC-A023-CE96C31EA8DD}">
      <dgm:prSet/>
      <dgm:spPr/>
      <dgm:t>
        <a:bodyPr/>
        <a:lstStyle/>
        <a:p>
          <a:endParaRPr lang="en-GB"/>
        </a:p>
      </dgm:t>
    </dgm:pt>
    <dgm:pt modelId="{2ED06C14-67C2-4356-9988-3AB7371A59AB}" type="sibTrans" cxnId="{D4CAA000-5AB6-4ADC-A023-CE96C31EA8DD}">
      <dgm:prSet/>
      <dgm:spPr/>
      <dgm:t>
        <a:bodyPr/>
        <a:lstStyle/>
        <a:p>
          <a:endParaRPr lang="en-GB"/>
        </a:p>
      </dgm:t>
    </dgm:pt>
    <dgm:pt modelId="{D272D41A-1DBD-44A6-932D-EFF60BFCB2F7}" type="pres">
      <dgm:prSet presAssocID="{CBABD8D6-E80F-45F8-B0CA-84FCC00B0EDC}" presName="Name0" presStyleCnt="0">
        <dgm:presLayoutVars>
          <dgm:dir/>
          <dgm:resizeHandles val="exact"/>
        </dgm:presLayoutVars>
      </dgm:prSet>
      <dgm:spPr/>
    </dgm:pt>
    <dgm:pt modelId="{04A376F9-B65E-4C61-9F1F-E93984BA7006}" type="pres">
      <dgm:prSet presAssocID="{CBABD8D6-E80F-45F8-B0CA-84FCC00B0EDC}" presName="bkgdShp" presStyleLbl="alignAccFollowNode1" presStyleIdx="0" presStyleCnt="1"/>
      <dgm:spPr/>
    </dgm:pt>
    <dgm:pt modelId="{0FBD7A97-49F5-4BDF-B7BC-C70FE3EF9439}" type="pres">
      <dgm:prSet presAssocID="{CBABD8D6-E80F-45F8-B0CA-84FCC00B0EDC}" presName="linComp" presStyleCnt="0"/>
      <dgm:spPr/>
    </dgm:pt>
    <dgm:pt modelId="{1BCEE6D8-6666-4FC9-92A1-B2B6CFD37867}" type="pres">
      <dgm:prSet presAssocID="{5AF30E8B-55A3-4151-B17E-559D47D52112}" presName="compNode" presStyleCnt="0"/>
      <dgm:spPr/>
    </dgm:pt>
    <dgm:pt modelId="{B3C6A6D7-44C8-4FFD-85E4-182382533C03}" type="pres">
      <dgm:prSet presAssocID="{5AF30E8B-55A3-4151-B17E-559D47D52112}" presName="node" presStyleLbl="node1" presStyleIdx="0" presStyleCnt="2">
        <dgm:presLayoutVars>
          <dgm:bulletEnabled val="1"/>
        </dgm:presLayoutVars>
      </dgm:prSet>
      <dgm:spPr/>
    </dgm:pt>
    <dgm:pt modelId="{2A149516-DCFD-4AF5-BD80-E3A31192A1A4}" type="pres">
      <dgm:prSet presAssocID="{5AF30E8B-55A3-4151-B17E-559D47D52112}" presName="invisiNode" presStyleLbl="node1" presStyleIdx="0" presStyleCnt="2"/>
      <dgm:spPr/>
    </dgm:pt>
    <dgm:pt modelId="{8582ED4B-0D6F-4482-A6DD-7AE41098116A}" type="pres">
      <dgm:prSet presAssocID="{5AF30E8B-55A3-4151-B17E-559D47D52112}" presName="imagNode" presStyleLbl="fgImgPlace1" presStyleIdx="0" presStyleCnt="2"/>
      <dgm:spPr>
        <a:blipFill rotWithShape="1">
          <a:blip xmlns:r="http://schemas.openxmlformats.org/officeDocument/2006/relationships" r:embed="rId1"/>
          <a:stretch>
            <a:fillRect/>
          </a:stretch>
        </a:blipFill>
      </dgm:spPr>
    </dgm:pt>
    <dgm:pt modelId="{0B692C52-98E2-4361-9F35-9F2350AA7EA5}" type="pres">
      <dgm:prSet presAssocID="{665F73A1-862A-4B14-9250-6E0493AACE97}" presName="sibTrans" presStyleLbl="sibTrans2D1" presStyleIdx="0" presStyleCnt="0"/>
      <dgm:spPr/>
    </dgm:pt>
    <dgm:pt modelId="{EF08603A-304C-4D1C-9AA1-CDE0102AA086}" type="pres">
      <dgm:prSet presAssocID="{F4DAC9D2-AA2D-49A0-B926-33CF9816E981}" presName="compNode" presStyleCnt="0"/>
      <dgm:spPr/>
    </dgm:pt>
    <dgm:pt modelId="{1274B6EC-4081-4BE2-A229-3586972BC690}" type="pres">
      <dgm:prSet presAssocID="{F4DAC9D2-AA2D-49A0-B926-33CF9816E981}" presName="node" presStyleLbl="node1" presStyleIdx="1" presStyleCnt="2">
        <dgm:presLayoutVars>
          <dgm:bulletEnabled val="1"/>
        </dgm:presLayoutVars>
      </dgm:prSet>
      <dgm:spPr/>
    </dgm:pt>
    <dgm:pt modelId="{EDE0D8AD-3D4D-4B54-B193-6974D029F1AB}" type="pres">
      <dgm:prSet presAssocID="{F4DAC9D2-AA2D-49A0-B926-33CF9816E981}" presName="invisiNode" presStyleLbl="node1" presStyleIdx="1" presStyleCnt="2"/>
      <dgm:spPr/>
    </dgm:pt>
    <dgm:pt modelId="{19252228-799F-44E6-8E8A-FD9737B3760D}" type="pres">
      <dgm:prSet presAssocID="{F4DAC9D2-AA2D-49A0-B926-33CF9816E981}" presName="imagNode" presStyleLbl="fgImgPlace1" presStyleIdx="1" presStyleCnt="2"/>
      <dgm:spPr>
        <a:blipFill rotWithShape="1">
          <a:blip xmlns:r="http://schemas.openxmlformats.org/officeDocument/2006/relationships" r:embed="rId2"/>
          <a:stretch>
            <a:fillRect/>
          </a:stretch>
        </a:blipFill>
      </dgm:spPr>
    </dgm:pt>
  </dgm:ptLst>
  <dgm:cxnLst>
    <dgm:cxn modelId="{D4CAA000-5AB6-4ADC-A023-CE96C31EA8DD}" srcId="{CBABD8D6-E80F-45F8-B0CA-84FCC00B0EDC}" destId="{F4DAC9D2-AA2D-49A0-B926-33CF9816E981}" srcOrd="1" destOrd="0" parTransId="{A98EF5E9-07C6-43E7-8AC9-85CDA456A342}" sibTransId="{2ED06C14-67C2-4356-9988-3AB7371A59AB}"/>
    <dgm:cxn modelId="{C3355832-C19F-402E-9792-D909204853A8}" type="presOf" srcId="{CBABD8D6-E80F-45F8-B0CA-84FCC00B0EDC}" destId="{D272D41A-1DBD-44A6-932D-EFF60BFCB2F7}" srcOrd="0" destOrd="0" presId="urn:microsoft.com/office/officeart/2005/8/layout/pList2"/>
    <dgm:cxn modelId="{1809E470-587C-45B4-8599-C98EB2DDA54D}" type="presOf" srcId="{665F73A1-862A-4B14-9250-6E0493AACE97}" destId="{0B692C52-98E2-4361-9F35-9F2350AA7EA5}" srcOrd="0" destOrd="0" presId="urn:microsoft.com/office/officeart/2005/8/layout/pList2"/>
    <dgm:cxn modelId="{105B9F9E-25C9-4B54-8485-EBEDCB96D132}" srcId="{CBABD8D6-E80F-45F8-B0CA-84FCC00B0EDC}" destId="{5AF30E8B-55A3-4151-B17E-559D47D52112}" srcOrd="0" destOrd="0" parTransId="{C288FE66-68E7-4389-BD9B-88F2A4FEE1DE}" sibTransId="{665F73A1-862A-4B14-9250-6E0493AACE97}"/>
    <dgm:cxn modelId="{4F0EA2A5-6238-4D3C-88FD-C2FCCB50881D}" type="presOf" srcId="{F4DAC9D2-AA2D-49A0-B926-33CF9816E981}" destId="{1274B6EC-4081-4BE2-A229-3586972BC690}" srcOrd="0" destOrd="0" presId="urn:microsoft.com/office/officeart/2005/8/layout/pList2"/>
    <dgm:cxn modelId="{00C29BA9-8A14-4B83-85A2-BD3A9AEF8C61}" type="presOf" srcId="{5AF30E8B-55A3-4151-B17E-559D47D52112}" destId="{B3C6A6D7-44C8-4FFD-85E4-182382533C03}" srcOrd="0" destOrd="0" presId="urn:microsoft.com/office/officeart/2005/8/layout/pList2"/>
    <dgm:cxn modelId="{C6BB4B2C-4794-400B-80EB-60ED326FBE7A}" type="presParOf" srcId="{D272D41A-1DBD-44A6-932D-EFF60BFCB2F7}" destId="{04A376F9-B65E-4C61-9F1F-E93984BA7006}" srcOrd="0" destOrd="0" presId="urn:microsoft.com/office/officeart/2005/8/layout/pList2"/>
    <dgm:cxn modelId="{25C8F2B5-6308-4581-A518-7AEC632B8B93}" type="presParOf" srcId="{D272D41A-1DBD-44A6-932D-EFF60BFCB2F7}" destId="{0FBD7A97-49F5-4BDF-B7BC-C70FE3EF9439}" srcOrd="1" destOrd="0" presId="urn:microsoft.com/office/officeart/2005/8/layout/pList2"/>
    <dgm:cxn modelId="{01842146-F45B-4F52-ADD5-F6CDC9558304}" type="presParOf" srcId="{0FBD7A97-49F5-4BDF-B7BC-C70FE3EF9439}" destId="{1BCEE6D8-6666-4FC9-92A1-B2B6CFD37867}" srcOrd="0" destOrd="0" presId="urn:microsoft.com/office/officeart/2005/8/layout/pList2"/>
    <dgm:cxn modelId="{8520AFB5-DAB6-4F0D-983E-686AE346655F}" type="presParOf" srcId="{1BCEE6D8-6666-4FC9-92A1-B2B6CFD37867}" destId="{B3C6A6D7-44C8-4FFD-85E4-182382533C03}" srcOrd="0" destOrd="0" presId="urn:microsoft.com/office/officeart/2005/8/layout/pList2"/>
    <dgm:cxn modelId="{68D6C0EF-958D-4857-A5DC-015A937DFDFB}" type="presParOf" srcId="{1BCEE6D8-6666-4FC9-92A1-B2B6CFD37867}" destId="{2A149516-DCFD-4AF5-BD80-E3A31192A1A4}" srcOrd="1" destOrd="0" presId="urn:microsoft.com/office/officeart/2005/8/layout/pList2"/>
    <dgm:cxn modelId="{C36CC6AF-408B-4D86-88E3-EC326BD876E5}" type="presParOf" srcId="{1BCEE6D8-6666-4FC9-92A1-B2B6CFD37867}" destId="{8582ED4B-0D6F-4482-A6DD-7AE41098116A}" srcOrd="2" destOrd="0" presId="urn:microsoft.com/office/officeart/2005/8/layout/pList2"/>
    <dgm:cxn modelId="{879918FF-2321-4663-A4AC-6B52DA87B8DD}" type="presParOf" srcId="{0FBD7A97-49F5-4BDF-B7BC-C70FE3EF9439}" destId="{0B692C52-98E2-4361-9F35-9F2350AA7EA5}" srcOrd="1" destOrd="0" presId="urn:microsoft.com/office/officeart/2005/8/layout/pList2"/>
    <dgm:cxn modelId="{D8AE5D8E-7F5A-457B-93A8-650F838AB06F}" type="presParOf" srcId="{0FBD7A97-49F5-4BDF-B7BC-C70FE3EF9439}" destId="{EF08603A-304C-4D1C-9AA1-CDE0102AA086}" srcOrd="2" destOrd="0" presId="urn:microsoft.com/office/officeart/2005/8/layout/pList2"/>
    <dgm:cxn modelId="{D954D87D-38DE-4CC4-9D00-188D03E3F521}" type="presParOf" srcId="{EF08603A-304C-4D1C-9AA1-CDE0102AA086}" destId="{1274B6EC-4081-4BE2-A229-3586972BC690}" srcOrd="0" destOrd="0" presId="urn:microsoft.com/office/officeart/2005/8/layout/pList2"/>
    <dgm:cxn modelId="{4B658D32-570D-49B9-8D64-DD6F45C58DA2}" type="presParOf" srcId="{EF08603A-304C-4D1C-9AA1-CDE0102AA086}" destId="{EDE0D8AD-3D4D-4B54-B193-6974D029F1AB}" srcOrd="1" destOrd="0" presId="urn:microsoft.com/office/officeart/2005/8/layout/pList2"/>
    <dgm:cxn modelId="{9356FFAA-9545-43A6-BEB4-FD494B35C20D}" type="presParOf" srcId="{EF08603A-304C-4D1C-9AA1-CDE0102AA086}" destId="{19252228-799F-44E6-8E8A-FD9737B3760D}"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a:solidFill>
          <a:schemeClr val="accent1">
            <a:lumMod val="40000"/>
            <a:lumOff val="60000"/>
            <a:alpha val="90000"/>
          </a:schemeClr>
        </a:solidFill>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5FA92E05-A2D6-41D1-983A-0E9B4A962BBB}" type="presOf" srcId="{2EA51E22-5304-4F86-8794-6B893D8A993B}" destId="{C4D1A06A-90C6-4222-AECC-A12DF36ED864}"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41DB2125-2A29-4AE0-9961-60A68A1C7B1E}" type="presOf" srcId="{E7C37978-C094-4066-A80C-D01A613C7FBA}" destId="{B33B1FBE-81AF-4364-8273-96662D3F1B55}" srcOrd="0" destOrd="0" presId="urn:microsoft.com/office/officeart/2005/8/layout/chevron2"/>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323A5F65-3AD0-4089-B4F5-3EB72A0B6641}" type="presOf" srcId="{A336DF21-AC1B-40A8-B78B-84EB855EA893}" destId="{E4234E85-57F9-4823-84C2-DBCD8B961EBF}"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EB06846E-7309-42F0-B2C7-C9A24D7A43DE}" type="presOf" srcId="{5534625F-B48A-4679-9996-1919AE3429E0}" destId="{0F180E61-F1EE-457E-A2D1-3D0480EB971E}" srcOrd="0" destOrd="0" presId="urn:microsoft.com/office/officeart/2005/8/layout/chevron2"/>
    <dgm:cxn modelId="{01D8CF6E-6130-4130-90FC-56D4C787DCFD}" srcId="{A336DF21-AC1B-40A8-B78B-84EB855EA893}" destId="{04A131E2-94E9-40DF-8BD8-C65665921056}" srcOrd="0" destOrd="0" parTransId="{04B98DEF-9164-4266-B0E7-B5D13D33156F}" sibTransId="{1ABDA13F-5BEE-4753-BE77-AE90445FF23F}"/>
    <dgm:cxn modelId="{15FFCA74-BC25-4215-AA74-D1C00929A79D}" type="presOf" srcId="{C579369D-BE49-4829-B350-8B1DDF4753BD}" destId="{7ABACD3A-D8E8-4B5E-9BCB-07EDED6EC2C2}" srcOrd="0" destOrd="0" presId="urn:microsoft.com/office/officeart/2005/8/layout/chevron2"/>
    <dgm:cxn modelId="{A8203D58-6D6C-485A-83A1-7F25C97ABAE1}" type="presOf" srcId="{B03EACBE-6CC6-479E-9BD1-9DB4B211A070}" destId="{37015891-BCB7-455A-B210-D1DE5FDA5A57}"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746E8D93-7657-4200-8230-403F184E04BB}" type="presOf" srcId="{8A1B4A23-CF0F-4D99-A5B7-46FE8FF93051}" destId="{2EB14039-E1B7-40E4-85D1-EBAB24BBCF41}" srcOrd="0" destOrd="0" presId="urn:microsoft.com/office/officeart/2005/8/layout/chevron2"/>
    <dgm:cxn modelId="{45A5A798-7FE4-4332-A1C5-4D0A1E98486E}" type="presOf" srcId="{12244EBD-BE10-4F57-9FE4-80E513303948}" destId="{665FC560-1EB4-4E5A-8541-8C893090E5EA}" srcOrd="0" destOrd="0" presId="urn:microsoft.com/office/officeart/2005/8/layout/chevron2"/>
    <dgm:cxn modelId="{0756699A-0829-417F-8C5D-F94E9435F75F}" type="presOf" srcId="{98BA15DA-DC6E-4014-861B-748DF14A572D}" destId="{5B885575-5AA7-44AA-AD61-E32BF571FBDB}" srcOrd="0" destOrd="0" presId="urn:microsoft.com/office/officeart/2005/8/layout/chevron2"/>
    <dgm:cxn modelId="{019F86B4-390A-46F5-9C1D-339B41D97000}" type="presOf" srcId="{22E5F022-38B5-48D4-92A1-EBEFE24278B6}" destId="{7656772D-9881-4D6A-988C-B0A045920E09}"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BE09E0B5-24B9-4A54-B211-341C83E6B306}" type="presOf" srcId="{5FC48149-FA46-46A8-884A-5AF2F82064F1}" destId="{41A212EC-B094-4C14-A663-820F7996CC3D}" srcOrd="0" destOrd="0" presId="urn:microsoft.com/office/officeart/2005/8/layout/chevron2"/>
    <dgm:cxn modelId="{D2F51DBC-EE17-4071-A4B2-06E5A21B6BE5}" srcId="{98BA15DA-DC6E-4014-861B-748DF14A572D}" destId="{5534625F-B48A-4679-9996-1919AE3429E0}" srcOrd="0" destOrd="0" parTransId="{2D985B84-2806-4108-9FDB-CB515D3516E8}" sibTransId="{48AE59FC-1F14-4096-8BD4-BF99EFBE0B46}"/>
    <dgm:cxn modelId="{097D2BCF-4F66-4586-A363-C9E213414497}" type="presOf" srcId="{449696F0-F02C-45E2-BD48-51508DB63281}" destId="{750897E4-76B4-4B66-8D23-D0C313785A0E}" srcOrd="0" destOrd="0" presId="urn:microsoft.com/office/officeart/2005/8/layout/chevron2"/>
    <dgm:cxn modelId="{D3379ED6-EA23-47A0-B415-4F290E57A2AB}" type="presOf" srcId="{04A131E2-94E9-40DF-8BD8-C65665921056}" destId="{9DDBD9AB-1994-4861-8C03-4537A8FEE629}"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5A79331A-438A-47E6-AA28-AFE9C1E8066E}" type="presParOf" srcId="{B33B1FBE-81AF-4364-8273-96662D3F1B55}" destId="{8FC3A4E8-CD85-40D5-ADBF-9F3413D23A09}" srcOrd="0" destOrd="0" presId="urn:microsoft.com/office/officeart/2005/8/layout/chevron2"/>
    <dgm:cxn modelId="{74FC432F-F977-46CA-BADE-92077E9195D2}" type="presParOf" srcId="{8FC3A4E8-CD85-40D5-ADBF-9F3413D23A09}" destId="{665FC560-1EB4-4E5A-8541-8C893090E5EA}" srcOrd="0" destOrd="0" presId="urn:microsoft.com/office/officeart/2005/8/layout/chevron2"/>
    <dgm:cxn modelId="{0C281257-C64C-4049-859C-88E2A47B325C}" type="presParOf" srcId="{8FC3A4E8-CD85-40D5-ADBF-9F3413D23A09}" destId="{7656772D-9881-4D6A-988C-B0A045920E09}" srcOrd="1" destOrd="0" presId="urn:microsoft.com/office/officeart/2005/8/layout/chevron2"/>
    <dgm:cxn modelId="{1B8E96F7-83CA-4E66-85E7-8FAC56841AB5}" type="presParOf" srcId="{B33B1FBE-81AF-4364-8273-96662D3F1B55}" destId="{60956C07-7EAC-4263-8579-AB4676E06D55}" srcOrd="1" destOrd="0" presId="urn:microsoft.com/office/officeart/2005/8/layout/chevron2"/>
    <dgm:cxn modelId="{42C7DD6B-E095-4ABA-8459-2B3D2BD551D7}" type="presParOf" srcId="{B33B1FBE-81AF-4364-8273-96662D3F1B55}" destId="{061EAC82-6F7F-4F0B-BA27-65E7B4DA188B}" srcOrd="2" destOrd="0" presId="urn:microsoft.com/office/officeart/2005/8/layout/chevron2"/>
    <dgm:cxn modelId="{96D5A5B3-2DAF-4DED-B2B3-7E08CFE2BC29}" type="presParOf" srcId="{061EAC82-6F7F-4F0B-BA27-65E7B4DA188B}" destId="{C4D1A06A-90C6-4222-AECC-A12DF36ED864}" srcOrd="0" destOrd="0" presId="urn:microsoft.com/office/officeart/2005/8/layout/chevron2"/>
    <dgm:cxn modelId="{0E4B02A7-8315-4E54-BC17-27E09D42689E}" type="presParOf" srcId="{061EAC82-6F7F-4F0B-BA27-65E7B4DA188B}" destId="{41A212EC-B094-4C14-A663-820F7996CC3D}" srcOrd="1" destOrd="0" presId="urn:microsoft.com/office/officeart/2005/8/layout/chevron2"/>
    <dgm:cxn modelId="{348CE79F-C55D-47EB-B180-746FF349B6C2}" type="presParOf" srcId="{B33B1FBE-81AF-4364-8273-96662D3F1B55}" destId="{F07CE698-C05A-4BA3-B001-8074E2AA4960}" srcOrd="3" destOrd="0" presId="urn:microsoft.com/office/officeart/2005/8/layout/chevron2"/>
    <dgm:cxn modelId="{71A1BA57-9AAF-434A-ACD3-8533C85EBB63}" type="presParOf" srcId="{B33B1FBE-81AF-4364-8273-96662D3F1B55}" destId="{94D6738F-A6DB-40B7-BE67-95BDFFB3398C}" srcOrd="4" destOrd="0" presId="urn:microsoft.com/office/officeart/2005/8/layout/chevron2"/>
    <dgm:cxn modelId="{43C618A2-EF19-4FF4-A8A3-27C2FA6F9914}" type="presParOf" srcId="{94D6738F-A6DB-40B7-BE67-95BDFFB3398C}" destId="{E4234E85-57F9-4823-84C2-DBCD8B961EBF}" srcOrd="0" destOrd="0" presId="urn:microsoft.com/office/officeart/2005/8/layout/chevron2"/>
    <dgm:cxn modelId="{97BF5526-D1FB-47C8-95A4-6A4583EEC67E}" type="presParOf" srcId="{94D6738F-A6DB-40B7-BE67-95BDFFB3398C}" destId="{9DDBD9AB-1994-4861-8C03-4537A8FEE629}" srcOrd="1" destOrd="0" presId="urn:microsoft.com/office/officeart/2005/8/layout/chevron2"/>
    <dgm:cxn modelId="{C6E01281-3637-47F9-AB1A-4BCFAC8B0332}" type="presParOf" srcId="{B33B1FBE-81AF-4364-8273-96662D3F1B55}" destId="{E3D73DFE-0D99-42B4-A47E-F903FF225B5E}" srcOrd="5" destOrd="0" presId="urn:microsoft.com/office/officeart/2005/8/layout/chevron2"/>
    <dgm:cxn modelId="{63F63B61-28FE-4B79-A6AC-5A4DBA2296C6}" type="presParOf" srcId="{B33B1FBE-81AF-4364-8273-96662D3F1B55}" destId="{D4A4E0F9-B73D-41E0-95BB-E8C7CC7BDCA0}" srcOrd="6" destOrd="0" presId="urn:microsoft.com/office/officeart/2005/8/layout/chevron2"/>
    <dgm:cxn modelId="{6E59500C-3E5D-4D55-B9D7-4FBDB48036D9}" type="presParOf" srcId="{D4A4E0F9-B73D-41E0-95BB-E8C7CC7BDCA0}" destId="{2EB14039-E1B7-40E4-85D1-EBAB24BBCF41}" srcOrd="0" destOrd="0" presId="urn:microsoft.com/office/officeart/2005/8/layout/chevron2"/>
    <dgm:cxn modelId="{FF17E739-16F4-4A72-9360-DA3CC964D619}" type="presParOf" srcId="{D4A4E0F9-B73D-41E0-95BB-E8C7CC7BDCA0}" destId="{37015891-BCB7-455A-B210-D1DE5FDA5A57}" srcOrd="1" destOrd="0" presId="urn:microsoft.com/office/officeart/2005/8/layout/chevron2"/>
    <dgm:cxn modelId="{C52A1E5A-997F-4BA5-97BE-95A568382B97}" type="presParOf" srcId="{B33B1FBE-81AF-4364-8273-96662D3F1B55}" destId="{21DA908B-7165-479F-AD7F-FE2B59DE3C4B}" srcOrd="7" destOrd="0" presId="urn:microsoft.com/office/officeart/2005/8/layout/chevron2"/>
    <dgm:cxn modelId="{F9D81F2E-AFE6-449E-A4D9-7ABB439DA6F8}" type="presParOf" srcId="{B33B1FBE-81AF-4364-8273-96662D3F1B55}" destId="{4D622898-11B4-47D9-8EB7-EF4ECE01C090}" srcOrd="8" destOrd="0" presId="urn:microsoft.com/office/officeart/2005/8/layout/chevron2"/>
    <dgm:cxn modelId="{66690D33-112C-47DF-95FA-B35343759D84}" type="presParOf" srcId="{4D622898-11B4-47D9-8EB7-EF4ECE01C090}" destId="{750897E4-76B4-4B66-8D23-D0C313785A0E}" srcOrd="0" destOrd="0" presId="urn:microsoft.com/office/officeart/2005/8/layout/chevron2"/>
    <dgm:cxn modelId="{5A327378-5036-4120-99EF-35C514A3754F}" type="presParOf" srcId="{4D622898-11B4-47D9-8EB7-EF4ECE01C090}" destId="{7ABACD3A-D8E8-4B5E-9BCB-07EDED6EC2C2}" srcOrd="1" destOrd="0" presId="urn:microsoft.com/office/officeart/2005/8/layout/chevron2"/>
    <dgm:cxn modelId="{0357DE90-C11D-4F15-8C20-A28B1BEC80AC}" type="presParOf" srcId="{B33B1FBE-81AF-4364-8273-96662D3F1B55}" destId="{703E909E-9AEE-4373-BC8A-21D360CB19C5}" srcOrd="9" destOrd="0" presId="urn:microsoft.com/office/officeart/2005/8/layout/chevron2"/>
    <dgm:cxn modelId="{33A79E33-69BF-424E-8AD3-AE881D61D850}" type="presParOf" srcId="{B33B1FBE-81AF-4364-8273-96662D3F1B55}" destId="{AEBDCB16-EB2C-490B-BC61-3D2ED9BE7F2D}" srcOrd="10" destOrd="0" presId="urn:microsoft.com/office/officeart/2005/8/layout/chevron2"/>
    <dgm:cxn modelId="{2932BFBD-B90F-48F1-8B0A-88709B714142}" type="presParOf" srcId="{AEBDCB16-EB2C-490B-BC61-3D2ED9BE7F2D}" destId="{5B885575-5AA7-44AA-AD61-E32BF571FBDB}" srcOrd="0" destOrd="0" presId="urn:microsoft.com/office/officeart/2005/8/layout/chevron2"/>
    <dgm:cxn modelId="{195E8134-2A31-4E06-8C64-AFD8F28B37B9}"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a:solidFill>
          <a:schemeClr val="accent1">
            <a:lumMod val="40000"/>
            <a:lumOff val="60000"/>
            <a:alpha val="90000"/>
          </a:schemeClr>
        </a:solidFill>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6913FC01-573F-4FB1-B7CC-98C6FED3C526}" type="presOf" srcId="{04A131E2-94E9-40DF-8BD8-C65665921056}" destId="{9DDBD9AB-1994-4861-8C03-4537A8FEE629}" srcOrd="0" destOrd="0" presId="urn:microsoft.com/office/officeart/2005/8/layout/chevron2"/>
    <dgm:cxn modelId="{CF5E7302-6E22-464E-8ECC-0F22F98CC482}" type="presOf" srcId="{E7C37978-C094-4066-A80C-D01A613C7FBA}" destId="{B33B1FBE-81AF-4364-8273-96662D3F1B55}"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4156C125-CAD9-4D47-BE8C-3B4FC7117EEF}" type="presOf" srcId="{5FC48149-FA46-46A8-884A-5AF2F82064F1}" destId="{41A212EC-B094-4C14-A663-820F7996CC3D}" srcOrd="0" destOrd="0" presId="urn:microsoft.com/office/officeart/2005/8/layout/chevron2"/>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31520D38-3DA7-4446-9057-A556E75B473A}" type="presOf" srcId="{5534625F-B48A-4679-9996-1919AE3429E0}" destId="{0F180E61-F1EE-457E-A2D1-3D0480EB971E}" srcOrd="0" destOrd="0" presId="urn:microsoft.com/office/officeart/2005/8/layout/chevron2"/>
    <dgm:cxn modelId="{E284E75C-56BD-49FC-A7AE-792CB8ED67BB}" type="presOf" srcId="{A336DF21-AC1B-40A8-B78B-84EB855EA893}" destId="{E4234E85-57F9-4823-84C2-DBCD8B961EBF}" srcOrd="0" destOrd="0" presId="urn:microsoft.com/office/officeart/2005/8/layout/chevron2"/>
    <dgm:cxn modelId="{B2CE3C60-08BA-420C-8D1A-A4F15DBCD158}" type="presOf" srcId="{449696F0-F02C-45E2-BD48-51508DB63281}" destId="{750897E4-76B4-4B66-8D23-D0C313785A0E}"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01D8CF6E-6130-4130-90FC-56D4C787DCFD}" srcId="{A336DF21-AC1B-40A8-B78B-84EB855EA893}" destId="{04A131E2-94E9-40DF-8BD8-C65665921056}" srcOrd="0" destOrd="0" parTransId="{04B98DEF-9164-4266-B0E7-B5D13D33156F}" sibTransId="{1ABDA13F-5BEE-4753-BE77-AE90445FF23F}"/>
    <dgm:cxn modelId="{9F3AC271-22ED-42B7-8DAC-FB27184303CC}" type="presOf" srcId="{8A1B4A23-CF0F-4D99-A5B7-46FE8FF93051}" destId="{2EB14039-E1B7-40E4-85D1-EBAB24BBCF41}"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CEA87488-19A6-45AF-9C1D-9A3D0A028A33}" type="presOf" srcId="{C579369D-BE49-4829-B350-8B1DDF4753BD}" destId="{7ABACD3A-D8E8-4B5E-9BCB-07EDED6EC2C2}" srcOrd="0" destOrd="0" presId="urn:microsoft.com/office/officeart/2005/8/layout/chevron2"/>
    <dgm:cxn modelId="{BAFB37AC-9D2E-462A-B5BA-5B24D24DFE42}" type="presOf" srcId="{22E5F022-38B5-48D4-92A1-EBEFE24278B6}" destId="{7656772D-9881-4D6A-988C-B0A045920E09}"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D2F51DBC-EE17-4071-A4B2-06E5A21B6BE5}" srcId="{98BA15DA-DC6E-4014-861B-748DF14A572D}" destId="{5534625F-B48A-4679-9996-1919AE3429E0}" srcOrd="0" destOrd="0" parTransId="{2D985B84-2806-4108-9FDB-CB515D3516E8}" sibTransId="{48AE59FC-1F14-4096-8BD4-BF99EFBE0B46}"/>
    <dgm:cxn modelId="{2DF098CC-577A-4EC2-943B-7B110192A807}" type="presOf" srcId="{12244EBD-BE10-4F57-9FE4-80E513303948}" destId="{665FC560-1EB4-4E5A-8541-8C893090E5EA}" srcOrd="0" destOrd="0" presId="urn:microsoft.com/office/officeart/2005/8/layout/chevron2"/>
    <dgm:cxn modelId="{679E7BD2-80FF-4765-8F6F-D8EBC26D6DBB}" type="presOf" srcId="{98BA15DA-DC6E-4014-861B-748DF14A572D}" destId="{5B885575-5AA7-44AA-AD61-E32BF571FBDB}" srcOrd="0" destOrd="0" presId="urn:microsoft.com/office/officeart/2005/8/layout/chevron2"/>
    <dgm:cxn modelId="{B6DC63DC-6802-4A12-8015-0076E238EFBB}" type="presOf" srcId="{B03EACBE-6CC6-479E-9BD1-9DB4B211A070}" destId="{37015891-BCB7-455A-B210-D1DE5FDA5A57}" srcOrd="0" destOrd="0" presId="urn:microsoft.com/office/officeart/2005/8/layout/chevron2"/>
    <dgm:cxn modelId="{39CA3DF9-8402-46B4-9341-FF2EF65074A5}" type="presOf" srcId="{2EA51E22-5304-4F86-8794-6B893D8A993B}" destId="{C4D1A06A-90C6-4222-AECC-A12DF36ED864}"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60741DCE-B429-4EF5-BBBD-BAAE3A79CF6F}" type="presParOf" srcId="{B33B1FBE-81AF-4364-8273-96662D3F1B55}" destId="{8FC3A4E8-CD85-40D5-ADBF-9F3413D23A09}" srcOrd="0" destOrd="0" presId="urn:microsoft.com/office/officeart/2005/8/layout/chevron2"/>
    <dgm:cxn modelId="{84C561B5-FE1B-4F70-BF9D-A86D3072E87A}" type="presParOf" srcId="{8FC3A4E8-CD85-40D5-ADBF-9F3413D23A09}" destId="{665FC560-1EB4-4E5A-8541-8C893090E5EA}" srcOrd="0" destOrd="0" presId="urn:microsoft.com/office/officeart/2005/8/layout/chevron2"/>
    <dgm:cxn modelId="{01664A28-F77E-4D01-AF1C-D1287A533B27}" type="presParOf" srcId="{8FC3A4E8-CD85-40D5-ADBF-9F3413D23A09}" destId="{7656772D-9881-4D6A-988C-B0A045920E09}" srcOrd="1" destOrd="0" presId="urn:microsoft.com/office/officeart/2005/8/layout/chevron2"/>
    <dgm:cxn modelId="{14A187E9-D3F4-4721-AEE8-A40AD903B5ED}" type="presParOf" srcId="{B33B1FBE-81AF-4364-8273-96662D3F1B55}" destId="{60956C07-7EAC-4263-8579-AB4676E06D55}" srcOrd="1" destOrd="0" presId="urn:microsoft.com/office/officeart/2005/8/layout/chevron2"/>
    <dgm:cxn modelId="{190B4547-EBD6-4127-94B7-B3EBE5CB20FD}" type="presParOf" srcId="{B33B1FBE-81AF-4364-8273-96662D3F1B55}" destId="{061EAC82-6F7F-4F0B-BA27-65E7B4DA188B}" srcOrd="2" destOrd="0" presId="urn:microsoft.com/office/officeart/2005/8/layout/chevron2"/>
    <dgm:cxn modelId="{BBD8763C-06BB-40FC-B0A8-4B692ACA1222}" type="presParOf" srcId="{061EAC82-6F7F-4F0B-BA27-65E7B4DA188B}" destId="{C4D1A06A-90C6-4222-AECC-A12DF36ED864}" srcOrd="0" destOrd="0" presId="urn:microsoft.com/office/officeart/2005/8/layout/chevron2"/>
    <dgm:cxn modelId="{C0210A40-8C76-4F17-B30A-801EA9572C41}" type="presParOf" srcId="{061EAC82-6F7F-4F0B-BA27-65E7B4DA188B}" destId="{41A212EC-B094-4C14-A663-820F7996CC3D}" srcOrd="1" destOrd="0" presId="urn:microsoft.com/office/officeart/2005/8/layout/chevron2"/>
    <dgm:cxn modelId="{A7B8ABAA-E059-4FFB-9B66-D1BC147F0F56}" type="presParOf" srcId="{B33B1FBE-81AF-4364-8273-96662D3F1B55}" destId="{F07CE698-C05A-4BA3-B001-8074E2AA4960}" srcOrd="3" destOrd="0" presId="urn:microsoft.com/office/officeart/2005/8/layout/chevron2"/>
    <dgm:cxn modelId="{E6AD9944-4B45-41E6-9E0D-8A2286911CBE}" type="presParOf" srcId="{B33B1FBE-81AF-4364-8273-96662D3F1B55}" destId="{94D6738F-A6DB-40B7-BE67-95BDFFB3398C}" srcOrd="4" destOrd="0" presId="urn:microsoft.com/office/officeart/2005/8/layout/chevron2"/>
    <dgm:cxn modelId="{E01FCB1B-DDC9-499E-8E7D-010A2CF36EE4}" type="presParOf" srcId="{94D6738F-A6DB-40B7-BE67-95BDFFB3398C}" destId="{E4234E85-57F9-4823-84C2-DBCD8B961EBF}" srcOrd="0" destOrd="0" presId="urn:microsoft.com/office/officeart/2005/8/layout/chevron2"/>
    <dgm:cxn modelId="{60BBA05A-6FDD-47CB-B4D0-6E707070B035}" type="presParOf" srcId="{94D6738F-A6DB-40B7-BE67-95BDFFB3398C}" destId="{9DDBD9AB-1994-4861-8C03-4537A8FEE629}" srcOrd="1" destOrd="0" presId="urn:microsoft.com/office/officeart/2005/8/layout/chevron2"/>
    <dgm:cxn modelId="{23DC7090-127E-44ED-BB10-CC9998B765E4}" type="presParOf" srcId="{B33B1FBE-81AF-4364-8273-96662D3F1B55}" destId="{E3D73DFE-0D99-42B4-A47E-F903FF225B5E}" srcOrd="5" destOrd="0" presId="urn:microsoft.com/office/officeart/2005/8/layout/chevron2"/>
    <dgm:cxn modelId="{C2D237EA-D331-4B90-A4F5-04D578D14436}" type="presParOf" srcId="{B33B1FBE-81AF-4364-8273-96662D3F1B55}" destId="{D4A4E0F9-B73D-41E0-95BB-E8C7CC7BDCA0}" srcOrd="6" destOrd="0" presId="urn:microsoft.com/office/officeart/2005/8/layout/chevron2"/>
    <dgm:cxn modelId="{8AB42028-9BBD-471E-A350-87FFB562695F}" type="presParOf" srcId="{D4A4E0F9-B73D-41E0-95BB-E8C7CC7BDCA0}" destId="{2EB14039-E1B7-40E4-85D1-EBAB24BBCF41}" srcOrd="0" destOrd="0" presId="urn:microsoft.com/office/officeart/2005/8/layout/chevron2"/>
    <dgm:cxn modelId="{73A903D0-9BFB-4930-8C9A-4BD1AE940AB7}" type="presParOf" srcId="{D4A4E0F9-B73D-41E0-95BB-E8C7CC7BDCA0}" destId="{37015891-BCB7-455A-B210-D1DE5FDA5A57}" srcOrd="1" destOrd="0" presId="urn:microsoft.com/office/officeart/2005/8/layout/chevron2"/>
    <dgm:cxn modelId="{442634B4-D961-424B-9EC6-F1F6FC081B21}" type="presParOf" srcId="{B33B1FBE-81AF-4364-8273-96662D3F1B55}" destId="{21DA908B-7165-479F-AD7F-FE2B59DE3C4B}" srcOrd="7" destOrd="0" presId="urn:microsoft.com/office/officeart/2005/8/layout/chevron2"/>
    <dgm:cxn modelId="{7DD41576-8B1C-4BC1-9320-1D9C8176F601}" type="presParOf" srcId="{B33B1FBE-81AF-4364-8273-96662D3F1B55}" destId="{4D622898-11B4-47D9-8EB7-EF4ECE01C090}" srcOrd="8" destOrd="0" presId="urn:microsoft.com/office/officeart/2005/8/layout/chevron2"/>
    <dgm:cxn modelId="{27D92E1F-42B4-48FA-A56A-AAA84E97FA56}" type="presParOf" srcId="{4D622898-11B4-47D9-8EB7-EF4ECE01C090}" destId="{750897E4-76B4-4B66-8D23-D0C313785A0E}" srcOrd="0" destOrd="0" presId="urn:microsoft.com/office/officeart/2005/8/layout/chevron2"/>
    <dgm:cxn modelId="{0A12866F-C724-4D88-B955-A7C511ACDBD4}" type="presParOf" srcId="{4D622898-11B4-47D9-8EB7-EF4ECE01C090}" destId="{7ABACD3A-D8E8-4B5E-9BCB-07EDED6EC2C2}" srcOrd="1" destOrd="0" presId="urn:microsoft.com/office/officeart/2005/8/layout/chevron2"/>
    <dgm:cxn modelId="{106B7477-4741-42E6-A675-8D56F3E02784}" type="presParOf" srcId="{B33B1FBE-81AF-4364-8273-96662D3F1B55}" destId="{703E909E-9AEE-4373-BC8A-21D360CB19C5}" srcOrd="9" destOrd="0" presId="urn:microsoft.com/office/officeart/2005/8/layout/chevron2"/>
    <dgm:cxn modelId="{299561B1-21F3-48A5-B415-F3CD232FB410}" type="presParOf" srcId="{B33B1FBE-81AF-4364-8273-96662D3F1B55}" destId="{AEBDCB16-EB2C-490B-BC61-3D2ED9BE7F2D}" srcOrd="10" destOrd="0" presId="urn:microsoft.com/office/officeart/2005/8/layout/chevron2"/>
    <dgm:cxn modelId="{671698A1-03CF-49FA-B32F-7F59DD912EA6}" type="presParOf" srcId="{AEBDCB16-EB2C-490B-BC61-3D2ED9BE7F2D}" destId="{5B885575-5AA7-44AA-AD61-E32BF571FBDB}" srcOrd="0" destOrd="0" presId="urn:microsoft.com/office/officeart/2005/8/layout/chevron2"/>
    <dgm:cxn modelId="{63797E8C-A22A-4863-A867-2B5DF5594328}"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7B9BEC0-66EA-4CF3-A2AB-256A257BFE4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E71C34E3-A96B-472A-B91C-29EDEAD41082}">
      <dgm:prSet phldrT="[Text]" custT="1"/>
      <dgm:spPr/>
      <dgm:t>
        <a:bodyPr/>
        <a:lstStyle/>
        <a:p>
          <a:r>
            <a:rPr lang="en-US" altLang="en-US" sz="2800" dirty="0">
              <a:effectLst/>
              <a:latin typeface="+mn-lt"/>
            </a:rPr>
            <a:t>is descriptive</a:t>
          </a:r>
          <a:endParaRPr lang="en-GB" sz="2800" dirty="0">
            <a:effectLst/>
            <a:latin typeface="+mn-lt"/>
          </a:endParaRPr>
        </a:p>
      </dgm:t>
    </dgm:pt>
    <dgm:pt modelId="{9025762B-A7F0-496E-98B3-7CDEF4165419}" type="parTrans" cxnId="{0C97A0BE-E186-49F0-8794-76DF9681A77B}">
      <dgm:prSet/>
      <dgm:spPr/>
      <dgm:t>
        <a:bodyPr/>
        <a:lstStyle/>
        <a:p>
          <a:endParaRPr lang="en-GB" sz="2400">
            <a:effectLst>
              <a:outerShdw blurRad="38100" dist="38100" dir="2700000" algn="tl">
                <a:srgbClr val="000000">
                  <a:alpha val="43137"/>
                </a:srgbClr>
              </a:outerShdw>
            </a:effectLst>
            <a:latin typeface="+mn-lt"/>
          </a:endParaRPr>
        </a:p>
      </dgm:t>
    </dgm:pt>
    <dgm:pt modelId="{7F645A36-1800-4543-9455-3F1897C5D27F}" type="sibTrans" cxnId="{0C97A0BE-E186-49F0-8794-76DF9681A77B}">
      <dgm:prSet/>
      <dgm:spPr/>
      <dgm:t>
        <a:bodyPr/>
        <a:lstStyle/>
        <a:p>
          <a:endParaRPr lang="en-GB" sz="2400">
            <a:effectLst>
              <a:outerShdw blurRad="38100" dist="38100" dir="2700000" algn="tl">
                <a:srgbClr val="000000">
                  <a:alpha val="43137"/>
                </a:srgbClr>
              </a:outerShdw>
            </a:effectLst>
            <a:latin typeface="+mn-lt"/>
          </a:endParaRPr>
        </a:p>
      </dgm:t>
    </dgm:pt>
    <dgm:pt modelId="{A40EA0DF-0D56-4484-86B5-C6402BA4FDF4}">
      <dgm:prSet custT="1"/>
      <dgm:spPr/>
      <dgm:t>
        <a:bodyPr/>
        <a:lstStyle/>
        <a:p>
          <a:r>
            <a:rPr lang="en-US" altLang="en-US" sz="2800" dirty="0">
              <a:effectLst/>
              <a:latin typeface="+mn-lt"/>
            </a:rPr>
            <a:t>is totally dependent upon the variables used</a:t>
          </a:r>
        </a:p>
      </dgm:t>
    </dgm:pt>
    <dgm:pt modelId="{305DD0F5-421D-411E-88EE-FCE8FC48CDCD}" type="parTrans" cxnId="{97B4C2D9-601D-46CC-8016-26211909526A}">
      <dgm:prSet/>
      <dgm:spPr/>
      <dgm:t>
        <a:bodyPr/>
        <a:lstStyle/>
        <a:p>
          <a:endParaRPr lang="en-GB" sz="2400">
            <a:effectLst>
              <a:outerShdw blurRad="38100" dist="38100" dir="2700000" algn="tl">
                <a:srgbClr val="000000">
                  <a:alpha val="43137"/>
                </a:srgbClr>
              </a:outerShdw>
            </a:effectLst>
            <a:latin typeface="+mn-lt"/>
          </a:endParaRPr>
        </a:p>
      </dgm:t>
    </dgm:pt>
    <dgm:pt modelId="{9647DFBB-2E1F-48C6-8BDB-7CC632149268}" type="sibTrans" cxnId="{97B4C2D9-601D-46CC-8016-26211909526A}">
      <dgm:prSet/>
      <dgm:spPr/>
      <dgm:t>
        <a:bodyPr/>
        <a:lstStyle/>
        <a:p>
          <a:endParaRPr lang="en-GB" sz="2400">
            <a:effectLst>
              <a:outerShdw blurRad="38100" dist="38100" dir="2700000" algn="tl">
                <a:srgbClr val="000000">
                  <a:alpha val="43137"/>
                </a:srgbClr>
              </a:outerShdw>
            </a:effectLst>
            <a:latin typeface="+mn-lt"/>
          </a:endParaRPr>
        </a:p>
      </dgm:t>
    </dgm:pt>
    <dgm:pt modelId="{921F55D1-9E18-4675-ABF6-2AFB17571010}">
      <dgm:prSet phldrT="[Text]" custT="1"/>
      <dgm:spPr/>
      <dgm:t>
        <a:bodyPr/>
        <a:lstStyle/>
        <a:p>
          <a:r>
            <a:rPr lang="en-US" altLang="en-US" sz="2800" dirty="0">
              <a:effectLst/>
              <a:latin typeface="+mn-lt"/>
            </a:rPr>
            <a:t>will always create clusters</a:t>
          </a:r>
          <a:endParaRPr lang="en-GB" sz="2800" dirty="0">
            <a:effectLst/>
            <a:latin typeface="+mn-lt"/>
          </a:endParaRPr>
        </a:p>
      </dgm:t>
    </dgm:pt>
    <dgm:pt modelId="{018B77A3-C7C5-4A4C-A35B-A896A702D95E}" type="parTrans" cxnId="{4C5A3380-9E01-41FE-B804-413EFA8DC0BF}">
      <dgm:prSet/>
      <dgm:spPr/>
      <dgm:t>
        <a:bodyPr/>
        <a:lstStyle/>
        <a:p>
          <a:endParaRPr lang="en-GB" sz="2400">
            <a:effectLst>
              <a:outerShdw blurRad="38100" dist="38100" dir="2700000" algn="tl">
                <a:srgbClr val="000000">
                  <a:alpha val="43137"/>
                </a:srgbClr>
              </a:outerShdw>
            </a:effectLst>
            <a:latin typeface="+mn-lt"/>
          </a:endParaRPr>
        </a:p>
      </dgm:t>
    </dgm:pt>
    <dgm:pt modelId="{8DA741D7-A4F2-417B-B221-D6B649EF72DA}" type="sibTrans" cxnId="{4C5A3380-9E01-41FE-B804-413EFA8DC0BF}">
      <dgm:prSet/>
      <dgm:spPr/>
      <dgm:t>
        <a:bodyPr/>
        <a:lstStyle/>
        <a:p>
          <a:endParaRPr lang="en-GB" sz="2400">
            <a:effectLst>
              <a:outerShdw blurRad="38100" dist="38100" dir="2700000" algn="tl">
                <a:srgbClr val="000000">
                  <a:alpha val="43137"/>
                </a:srgbClr>
              </a:outerShdw>
            </a:effectLst>
            <a:latin typeface="+mn-lt"/>
          </a:endParaRPr>
        </a:p>
      </dgm:t>
    </dgm:pt>
    <dgm:pt modelId="{A48419BE-F124-4AF1-8A31-BC86A7FD647A}" type="pres">
      <dgm:prSet presAssocID="{17B9BEC0-66EA-4CF3-A2AB-256A257BFE48}" presName="linear" presStyleCnt="0">
        <dgm:presLayoutVars>
          <dgm:dir/>
          <dgm:animLvl val="lvl"/>
          <dgm:resizeHandles val="exact"/>
        </dgm:presLayoutVars>
      </dgm:prSet>
      <dgm:spPr/>
    </dgm:pt>
    <dgm:pt modelId="{851B542F-36B7-40B8-9FE9-69D39A433A1E}" type="pres">
      <dgm:prSet presAssocID="{E71C34E3-A96B-472A-B91C-29EDEAD41082}" presName="parentLin" presStyleCnt="0"/>
      <dgm:spPr/>
    </dgm:pt>
    <dgm:pt modelId="{7D58D85F-E5ED-4F8D-ACCA-4CBFAAB184C3}" type="pres">
      <dgm:prSet presAssocID="{E71C34E3-A96B-472A-B91C-29EDEAD41082}" presName="parentLeftMargin" presStyleLbl="node1" presStyleIdx="0" presStyleCnt="3"/>
      <dgm:spPr/>
    </dgm:pt>
    <dgm:pt modelId="{F76BABCD-DDB4-4295-9D45-BB48AD59ED38}" type="pres">
      <dgm:prSet presAssocID="{E71C34E3-A96B-472A-B91C-29EDEAD41082}" presName="parentText" presStyleLbl="node1" presStyleIdx="0" presStyleCnt="3">
        <dgm:presLayoutVars>
          <dgm:chMax val="0"/>
          <dgm:bulletEnabled val="1"/>
        </dgm:presLayoutVars>
      </dgm:prSet>
      <dgm:spPr/>
    </dgm:pt>
    <dgm:pt modelId="{C8351370-A1AF-4126-A4E1-F86E55FC94D6}" type="pres">
      <dgm:prSet presAssocID="{E71C34E3-A96B-472A-B91C-29EDEAD41082}" presName="negativeSpace" presStyleCnt="0"/>
      <dgm:spPr/>
    </dgm:pt>
    <dgm:pt modelId="{DD0EDA5D-C3F5-41D8-B185-3CDC6E962FFF}" type="pres">
      <dgm:prSet presAssocID="{E71C34E3-A96B-472A-B91C-29EDEAD41082}" presName="childText" presStyleLbl="conFgAcc1" presStyleIdx="0" presStyleCnt="3">
        <dgm:presLayoutVars>
          <dgm:bulletEnabled val="1"/>
        </dgm:presLayoutVars>
      </dgm:prSet>
      <dgm:spPr/>
    </dgm:pt>
    <dgm:pt modelId="{0A4F439C-638C-419B-B3C2-63BC52A3AA5C}" type="pres">
      <dgm:prSet presAssocID="{7F645A36-1800-4543-9455-3F1897C5D27F}" presName="spaceBetweenRectangles" presStyleCnt="0"/>
      <dgm:spPr/>
    </dgm:pt>
    <dgm:pt modelId="{192F6DF6-5EAF-429C-B396-B4F2E3131172}" type="pres">
      <dgm:prSet presAssocID="{921F55D1-9E18-4675-ABF6-2AFB17571010}" presName="parentLin" presStyleCnt="0"/>
      <dgm:spPr/>
    </dgm:pt>
    <dgm:pt modelId="{4AD3E8D5-B124-4644-BB4E-E99118B2189B}" type="pres">
      <dgm:prSet presAssocID="{921F55D1-9E18-4675-ABF6-2AFB17571010}" presName="parentLeftMargin" presStyleLbl="node1" presStyleIdx="0" presStyleCnt="3"/>
      <dgm:spPr/>
    </dgm:pt>
    <dgm:pt modelId="{4F33EC80-4C5E-4947-850B-DF7C5BB8FAA6}" type="pres">
      <dgm:prSet presAssocID="{921F55D1-9E18-4675-ABF6-2AFB17571010}" presName="parentText" presStyleLbl="node1" presStyleIdx="1" presStyleCnt="3">
        <dgm:presLayoutVars>
          <dgm:chMax val="0"/>
          <dgm:bulletEnabled val="1"/>
        </dgm:presLayoutVars>
      </dgm:prSet>
      <dgm:spPr/>
    </dgm:pt>
    <dgm:pt modelId="{1B7C1886-CA7B-4D9A-821C-AC9E1FC771B1}" type="pres">
      <dgm:prSet presAssocID="{921F55D1-9E18-4675-ABF6-2AFB17571010}" presName="negativeSpace" presStyleCnt="0"/>
      <dgm:spPr/>
    </dgm:pt>
    <dgm:pt modelId="{B519C8CA-ACC8-4B51-B25B-B79C3CB1730D}" type="pres">
      <dgm:prSet presAssocID="{921F55D1-9E18-4675-ABF6-2AFB17571010}" presName="childText" presStyleLbl="conFgAcc1" presStyleIdx="1" presStyleCnt="3">
        <dgm:presLayoutVars>
          <dgm:bulletEnabled val="1"/>
        </dgm:presLayoutVars>
      </dgm:prSet>
      <dgm:spPr/>
    </dgm:pt>
    <dgm:pt modelId="{1683122A-A087-45EB-BE24-E9814D65AE56}" type="pres">
      <dgm:prSet presAssocID="{8DA741D7-A4F2-417B-B221-D6B649EF72DA}" presName="spaceBetweenRectangles" presStyleCnt="0"/>
      <dgm:spPr/>
    </dgm:pt>
    <dgm:pt modelId="{FE5E4A24-4180-4BAA-BDC2-32ECE84AD215}" type="pres">
      <dgm:prSet presAssocID="{A40EA0DF-0D56-4484-86B5-C6402BA4FDF4}" presName="parentLin" presStyleCnt="0"/>
      <dgm:spPr/>
    </dgm:pt>
    <dgm:pt modelId="{0FA4E35D-539D-4C0F-848E-6D2D9C6308B4}" type="pres">
      <dgm:prSet presAssocID="{A40EA0DF-0D56-4484-86B5-C6402BA4FDF4}" presName="parentLeftMargin" presStyleLbl="node1" presStyleIdx="1" presStyleCnt="3"/>
      <dgm:spPr/>
    </dgm:pt>
    <dgm:pt modelId="{9FAF1AE7-83F7-4403-9D78-BE49B309D30D}" type="pres">
      <dgm:prSet presAssocID="{A40EA0DF-0D56-4484-86B5-C6402BA4FDF4}" presName="parentText" presStyleLbl="node1" presStyleIdx="2" presStyleCnt="3">
        <dgm:presLayoutVars>
          <dgm:chMax val="0"/>
          <dgm:bulletEnabled val="1"/>
        </dgm:presLayoutVars>
      </dgm:prSet>
      <dgm:spPr/>
    </dgm:pt>
    <dgm:pt modelId="{EC67F2AA-B35D-43EC-814B-06C49935AE7B}" type="pres">
      <dgm:prSet presAssocID="{A40EA0DF-0D56-4484-86B5-C6402BA4FDF4}" presName="negativeSpace" presStyleCnt="0"/>
      <dgm:spPr/>
    </dgm:pt>
    <dgm:pt modelId="{5C623518-A526-41D6-B1C5-2573EDD01FEB}" type="pres">
      <dgm:prSet presAssocID="{A40EA0DF-0D56-4484-86B5-C6402BA4FDF4}" presName="childText" presStyleLbl="conFgAcc1" presStyleIdx="2" presStyleCnt="3">
        <dgm:presLayoutVars>
          <dgm:bulletEnabled val="1"/>
        </dgm:presLayoutVars>
      </dgm:prSet>
      <dgm:spPr/>
    </dgm:pt>
  </dgm:ptLst>
  <dgm:cxnLst>
    <dgm:cxn modelId="{64270603-902C-420D-AF17-4ED970AA3CDB}" type="presOf" srcId="{A40EA0DF-0D56-4484-86B5-C6402BA4FDF4}" destId="{0FA4E35D-539D-4C0F-848E-6D2D9C6308B4}" srcOrd="0" destOrd="0" presId="urn:microsoft.com/office/officeart/2005/8/layout/list1"/>
    <dgm:cxn modelId="{2CC59D06-1702-4ED8-8219-DDC53A8D5FE6}" type="presOf" srcId="{E71C34E3-A96B-472A-B91C-29EDEAD41082}" destId="{F76BABCD-DDB4-4295-9D45-BB48AD59ED38}" srcOrd="1" destOrd="0" presId="urn:microsoft.com/office/officeart/2005/8/layout/list1"/>
    <dgm:cxn modelId="{4C5A3380-9E01-41FE-B804-413EFA8DC0BF}" srcId="{17B9BEC0-66EA-4CF3-A2AB-256A257BFE48}" destId="{921F55D1-9E18-4675-ABF6-2AFB17571010}" srcOrd="1" destOrd="0" parTransId="{018B77A3-C7C5-4A4C-A35B-A896A702D95E}" sibTransId="{8DA741D7-A4F2-417B-B221-D6B649EF72DA}"/>
    <dgm:cxn modelId="{D32E6C84-E375-4B22-AEE4-30D07571B18E}" type="presOf" srcId="{921F55D1-9E18-4675-ABF6-2AFB17571010}" destId="{4AD3E8D5-B124-4644-BB4E-E99118B2189B}" srcOrd="0" destOrd="0" presId="urn:microsoft.com/office/officeart/2005/8/layout/list1"/>
    <dgm:cxn modelId="{1C66F091-C149-4CE7-B6B0-33E5C25E4B11}" type="presOf" srcId="{921F55D1-9E18-4675-ABF6-2AFB17571010}" destId="{4F33EC80-4C5E-4947-850B-DF7C5BB8FAA6}" srcOrd="1" destOrd="0" presId="urn:microsoft.com/office/officeart/2005/8/layout/list1"/>
    <dgm:cxn modelId="{BBA5B4B1-C80B-4961-B753-87C5B89E79C1}" type="presOf" srcId="{17B9BEC0-66EA-4CF3-A2AB-256A257BFE48}" destId="{A48419BE-F124-4AF1-8A31-BC86A7FD647A}" srcOrd="0" destOrd="0" presId="urn:microsoft.com/office/officeart/2005/8/layout/list1"/>
    <dgm:cxn modelId="{31E133B4-C030-4647-A479-2401A2A0E665}" type="presOf" srcId="{E71C34E3-A96B-472A-B91C-29EDEAD41082}" destId="{7D58D85F-E5ED-4F8D-ACCA-4CBFAAB184C3}" srcOrd="0" destOrd="0" presId="urn:microsoft.com/office/officeart/2005/8/layout/list1"/>
    <dgm:cxn modelId="{0C97A0BE-E186-49F0-8794-76DF9681A77B}" srcId="{17B9BEC0-66EA-4CF3-A2AB-256A257BFE48}" destId="{E71C34E3-A96B-472A-B91C-29EDEAD41082}" srcOrd="0" destOrd="0" parTransId="{9025762B-A7F0-496E-98B3-7CDEF4165419}" sibTransId="{7F645A36-1800-4543-9455-3F1897C5D27F}"/>
    <dgm:cxn modelId="{97B4C2D9-601D-46CC-8016-26211909526A}" srcId="{17B9BEC0-66EA-4CF3-A2AB-256A257BFE48}" destId="{A40EA0DF-0D56-4484-86B5-C6402BA4FDF4}" srcOrd="2" destOrd="0" parTransId="{305DD0F5-421D-411E-88EE-FCE8FC48CDCD}" sibTransId="{9647DFBB-2E1F-48C6-8BDB-7CC632149268}"/>
    <dgm:cxn modelId="{E02C4DFA-A7BE-4EE5-B9E6-BD2447D171DD}" type="presOf" srcId="{A40EA0DF-0D56-4484-86B5-C6402BA4FDF4}" destId="{9FAF1AE7-83F7-4403-9D78-BE49B309D30D}" srcOrd="1" destOrd="0" presId="urn:microsoft.com/office/officeart/2005/8/layout/list1"/>
    <dgm:cxn modelId="{C95D79CD-11C2-4C4F-9B69-7E6A885FF23F}" type="presParOf" srcId="{A48419BE-F124-4AF1-8A31-BC86A7FD647A}" destId="{851B542F-36B7-40B8-9FE9-69D39A433A1E}" srcOrd="0" destOrd="0" presId="urn:microsoft.com/office/officeart/2005/8/layout/list1"/>
    <dgm:cxn modelId="{D7F2DD9B-5F92-4225-86BA-5B3DEB2A5024}" type="presParOf" srcId="{851B542F-36B7-40B8-9FE9-69D39A433A1E}" destId="{7D58D85F-E5ED-4F8D-ACCA-4CBFAAB184C3}" srcOrd="0" destOrd="0" presId="urn:microsoft.com/office/officeart/2005/8/layout/list1"/>
    <dgm:cxn modelId="{AA4A8B0A-0B70-4306-8154-4181125B692C}" type="presParOf" srcId="{851B542F-36B7-40B8-9FE9-69D39A433A1E}" destId="{F76BABCD-DDB4-4295-9D45-BB48AD59ED38}" srcOrd="1" destOrd="0" presId="urn:microsoft.com/office/officeart/2005/8/layout/list1"/>
    <dgm:cxn modelId="{61305AFB-5531-4DF1-8C01-A6B9F0C26DDB}" type="presParOf" srcId="{A48419BE-F124-4AF1-8A31-BC86A7FD647A}" destId="{C8351370-A1AF-4126-A4E1-F86E55FC94D6}" srcOrd="1" destOrd="0" presId="urn:microsoft.com/office/officeart/2005/8/layout/list1"/>
    <dgm:cxn modelId="{06E64285-2D6B-4E9A-9159-DEF793CC180F}" type="presParOf" srcId="{A48419BE-F124-4AF1-8A31-BC86A7FD647A}" destId="{DD0EDA5D-C3F5-41D8-B185-3CDC6E962FFF}" srcOrd="2" destOrd="0" presId="urn:microsoft.com/office/officeart/2005/8/layout/list1"/>
    <dgm:cxn modelId="{D68C8C45-68B8-422F-957B-3D86CCF148BA}" type="presParOf" srcId="{A48419BE-F124-4AF1-8A31-BC86A7FD647A}" destId="{0A4F439C-638C-419B-B3C2-63BC52A3AA5C}" srcOrd="3" destOrd="0" presId="urn:microsoft.com/office/officeart/2005/8/layout/list1"/>
    <dgm:cxn modelId="{83A6B1A8-4832-4547-BC47-A6DED1909FDD}" type="presParOf" srcId="{A48419BE-F124-4AF1-8A31-BC86A7FD647A}" destId="{192F6DF6-5EAF-429C-B396-B4F2E3131172}" srcOrd="4" destOrd="0" presId="urn:microsoft.com/office/officeart/2005/8/layout/list1"/>
    <dgm:cxn modelId="{BB5ACE39-3558-4231-A1D1-EF555BDA88EE}" type="presParOf" srcId="{192F6DF6-5EAF-429C-B396-B4F2E3131172}" destId="{4AD3E8D5-B124-4644-BB4E-E99118B2189B}" srcOrd="0" destOrd="0" presId="urn:microsoft.com/office/officeart/2005/8/layout/list1"/>
    <dgm:cxn modelId="{13425500-4B7D-4315-8543-84656928B181}" type="presParOf" srcId="{192F6DF6-5EAF-429C-B396-B4F2E3131172}" destId="{4F33EC80-4C5E-4947-850B-DF7C5BB8FAA6}" srcOrd="1" destOrd="0" presId="urn:microsoft.com/office/officeart/2005/8/layout/list1"/>
    <dgm:cxn modelId="{C754B2FB-07AD-4714-9E35-041BB965B1FA}" type="presParOf" srcId="{A48419BE-F124-4AF1-8A31-BC86A7FD647A}" destId="{1B7C1886-CA7B-4D9A-821C-AC9E1FC771B1}" srcOrd="5" destOrd="0" presId="urn:microsoft.com/office/officeart/2005/8/layout/list1"/>
    <dgm:cxn modelId="{8BA464C1-66BB-4E07-A5D9-1DEE86DF4DE0}" type="presParOf" srcId="{A48419BE-F124-4AF1-8A31-BC86A7FD647A}" destId="{B519C8CA-ACC8-4B51-B25B-B79C3CB1730D}" srcOrd="6" destOrd="0" presId="urn:microsoft.com/office/officeart/2005/8/layout/list1"/>
    <dgm:cxn modelId="{3E9B78D6-0FEF-4FDA-B2C9-2FFD4C8FCFA1}" type="presParOf" srcId="{A48419BE-F124-4AF1-8A31-BC86A7FD647A}" destId="{1683122A-A087-45EB-BE24-E9814D65AE56}" srcOrd="7" destOrd="0" presId="urn:microsoft.com/office/officeart/2005/8/layout/list1"/>
    <dgm:cxn modelId="{7F4DFE86-0E2C-416C-B1AC-58E67A928E21}" type="presParOf" srcId="{A48419BE-F124-4AF1-8A31-BC86A7FD647A}" destId="{FE5E4A24-4180-4BAA-BDC2-32ECE84AD215}" srcOrd="8" destOrd="0" presId="urn:microsoft.com/office/officeart/2005/8/layout/list1"/>
    <dgm:cxn modelId="{5572D82A-3731-4B0D-8ADB-47D5BDB2FB7A}" type="presParOf" srcId="{FE5E4A24-4180-4BAA-BDC2-32ECE84AD215}" destId="{0FA4E35D-539D-4C0F-848E-6D2D9C6308B4}" srcOrd="0" destOrd="0" presId="urn:microsoft.com/office/officeart/2005/8/layout/list1"/>
    <dgm:cxn modelId="{1F816098-7744-49E8-A646-61E45D9ECC8D}" type="presParOf" srcId="{FE5E4A24-4180-4BAA-BDC2-32ECE84AD215}" destId="{9FAF1AE7-83F7-4403-9D78-BE49B309D30D}" srcOrd="1" destOrd="0" presId="urn:microsoft.com/office/officeart/2005/8/layout/list1"/>
    <dgm:cxn modelId="{07D135F7-78F5-4E71-A59E-E07B9056E091}" type="presParOf" srcId="{A48419BE-F124-4AF1-8A31-BC86A7FD647A}" destId="{EC67F2AA-B35D-43EC-814B-06C49935AE7B}" srcOrd="9" destOrd="0" presId="urn:microsoft.com/office/officeart/2005/8/layout/list1"/>
    <dgm:cxn modelId="{5B5A5BCD-EA1C-4B2F-B6CF-96BCD35999D2}" type="presParOf" srcId="{A48419BE-F124-4AF1-8A31-BC86A7FD647A}" destId="{5C623518-A526-41D6-B1C5-2573EDD01FE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8D9CD0-1B39-4D47-9FB2-1B1AC1C7E4C6}" type="doc">
      <dgm:prSet loTypeId="urn:diagrams.loki3.com/BracketList+Icon" loCatId="list" qsTypeId="urn:microsoft.com/office/officeart/2005/8/quickstyle/simple1" qsCatId="simple" csTypeId="urn:microsoft.com/office/officeart/2005/8/colors/accent1_1" csCatId="accent1" phldr="1"/>
      <dgm:spPr/>
      <dgm:t>
        <a:bodyPr/>
        <a:lstStyle/>
        <a:p>
          <a:endParaRPr lang="en-GB"/>
        </a:p>
      </dgm:t>
    </dgm:pt>
    <dgm:pt modelId="{AA4A0AAB-7F00-4760-B620-B1D6B208BE9C}">
      <dgm:prSet phldrT="[Text]" custT="1"/>
      <dgm:spPr/>
      <dgm:t>
        <a:bodyPr/>
        <a:lstStyle/>
        <a:p>
          <a:r>
            <a:rPr lang="en-GB" sz="2400" dirty="0"/>
            <a:t>Following Week – Class time</a:t>
          </a:r>
        </a:p>
      </dgm:t>
    </dgm:pt>
    <dgm:pt modelId="{46D1CB76-C461-4029-BA3A-75D104452369}" type="parTrans" cxnId="{C60AD107-81F9-4A4F-AF48-54FABF1391EE}">
      <dgm:prSet/>
      <dgm:spPr/>
      <dgm:t>
        <a:bodyPr/>
        <a:lstStyle/>
        <a:p>
          <a:endParaRPr lang="en-GB" sz="1600"/>
        </a:p>
      </dgm:t>
    </dgm:pt>
    <dgm:pt modelId="{1FC55F9A-3740-4411-B382-948584BEE1AA}" type="sibTrans" cxnId="{C60AD107-81F9-4A4F-AF48-54FABF1391EE}">
      <dgm:prSet/>
      <dgm:spPr/>
      <dgm:t>
        <a:bodyPr/>
        <a:lstStyle/>
        <a:p>
          <a:endParaRPr lang="en-GB" sz="1600"/>
        </a:p>
      </dgm:t>
    </dgm:pt>
    <dgm:pt modelId="{59A490D8-0938-4E3D-88BA-94163F0D26F8}">
      <dgm:prSet phldrT="[Text]" custT="1"/>
      <dgm:spPr/>
      <dgm:t>
        <a:bodyPr/>
        <a:lstStyle/>
        <a:p>
          <a:r>
            <a:rPr lang="en-GB" sz="2400" dirty="0"/>
            <a:t>Group Assessment </a:t>
          </a:r>
        </a:p>
      </dgm:t>
    </dgm:pt>
    <dgm:pt modelId="{7371B63C-2D45-4E83-8560-9DC0697D0EB3}" type="parTrans" cxnId="{0C0C2BFE-4EB7-4E75-B369-CD2994C98C10}">
      <dgm:prSet/>
      <dgm:spPr/>
      <dgm:t>
        <a:bodyPr/>
        <a:lstStyle/>
        <a:p>
          <a:endParaRPr lang="en-GB" sz="1600"/>
        </a:p>
      </dgm:t>
    </dgm:pt>
    <dgm:pt modelId="{EB7E45DB-FDD4-48DD-8EF2-83DDC5230F73}" type="sibTrans" cxnId="{0C0C2BFE-4EB7-4E75-B369-CD2994C98C10}">
      <dgm:prSet/>
      <dgm:spPr/>
      <dgm:t>
        <a:bodyPr/>
        <a:lstStyle/>
        <a:p>
          <a:endParaRPr lang="en-GB" sz="1600"/>
        </a:p>
      </dgm:t>
    </dgm:pt>
    <dgm:pt modelId="{260B0173-52F0-4DF6-A9CF-FAC514141A70}">
      <dgm:prSet phldrT="[Text]" custT="1"/>
      <dgm:spPr/>
      <dgm:t>
        <a:bodyPr/>
        <a:lstStyle/>
        <a:p>
          <a:r>
            <a:rPr lang="en-GB" sz="2400" dirty="0"/>
            <a:t>Teams set?</a:t>
          </a:r>
        </a:p>
      </dgm:t>
    </dgm:pt>
    <dgm:pt modelId="{27EFEDDC-C817-4986-A178-571F5BCBF7EA}" type="parTrans" cxnId="{3E10457B-D3E5-488A-99ED-4A71B41AAE72}">
      <dgm:prSet/>
      <dgm:spPr/>
      <dgm:t>
        <a:bodyPr/>
        <a:lstStyle/>
        <a:p>
          <a:endParaRPr lang="en-GB" sz="1600"/>
        </a:p>
      </dgm:t>
    </dgm:pt>
    <dgm:pt modelId="{08EF56CF-32D0-45AF-83C1-06BA5C19D960}" type="sibTrans" cxnId="{3E10457B-D3E5-488A-99ED-4A71B41AAE72}">
      <dgm:prSet/>
      <dgm:spPr/>
      <dgm:t>
        <a:bodyPr/>
        <a:lstStyle/>
        <a:p>
          <a:endParaRPr lang="en-GB" sz="1600"/>
        </a:p>
      </dgm:t>
    </dgm:pt>
    <dgm:pt modelId="{7EA426B0-A461-4686-9974-2662B44CAFAF}">
      <dgm:prSet phldrT="[Text]" custT="1"/>
      <dgm:spPr/>
      <dgm:t>
        <a:bodyPr/>
        <a:lstStyle/>
        <a:p>
          <a:r>
            <a:rPr lang="en-GB" sz="2400" dirty="0"/>
            <a:t>Next Week – Class time</a:t>
          </a:r>
        </a:p>
      </dgm:t>
    </dgm:pt>
    <dgm:pt modelId="{4920A975-4AA3-471C-A078-76CDD0986218}" type="parTrans" cxnId="{B9A0C65F-41E9-4A99-A45E-17FE540D58A4}">
      <dgm:prSet/>
      <dgm:spPr/>
      <dgm:t>
        <a:bodyPr/>
        <a:lstStyle/>
        <a:p>
          <a:endParaRPr lang="en-GB" sz="1600"/>
        </a:p>
      </dgm:t>
    </dgm:pt>
    <dgm:pt modelId="{7D251F1F-0412-45A0-A265-E064283AF8F9}" type="sibTrans" cxnId="{B9A0C65F-41E9-4A99-A45E-17FE540D58A4}">
      <dgm:prSet/>
      <dgm:spPr/>
      <dgm:t>
        <a:bodyPr/>
        <a:lstStyle/>
        <a:p>
          <a:endParaRPr lang="en-GB" sz="1600"/>
        </a:p>
      </dgm:t>
    </dgm:pt>
    <dgm:pt modelId="{EDCEB399-B92E-491B-A862-78C5AF28DCCC}">
      <dgm:prSet phldrT="[Text]" custT="1"/>
      <dgm:spPr/>
      <dgm:t>
        <a:bodyPr/>
        <a:lstStyle/>
        <a:p>
          <a:r>
            <a:rPr lang="en-GB" sz="2400" dirty="0"/>
            <a:t>Questions?</a:t>
          </a:r>
        </a:p>
      </dgm:t>
    </dgm:pt>
    <dgm:pt modelId="{2F7B0C34-35EE-4688-A109-14BCF18831B3}" type="parTrans" cxnId="{3526C5E9-C76E-4618-805B-0BE09FE9034A}">
      <dgm:prSet/>
      <dgm:spPr/>
      <dgm:t>
        <a:bodyPr/>
        <a:lstStyle/>
        <a:p>
          <a:endParaRPr lang="en-GB" sz="1600"/>
        </a:p>
      </dgm:t>
    </dgm:pt>
    <dgm:pt modelId="{287FD1C1-71D2-4E45-A6F0-3F2B0ED2D0E3}" type="sibTrans" cxnId="{3526C5E9-C76E-4618-805B-0BE09FE9034A}">
      <dgm:prSet/>
      <dgm:spPr/>
      <dgm:t>
        <a:bodyPr/>
        <a:lstStyle/>
        <a:p>
          <a:endParaRPr lang="en-GB" sz="1600"/>
        </a:p>
      </dgm:t>
    </dgm:pt>
    <dgm:pt modelId="{DB261361-E67E-4A16-9248-B5D952588860}">
      <dgm:prSet phldrT="[Text]" custT="1"/>
      <dgm:spPr/>
      <dgm:t>
        <a:bodyPr/>
        <a:lstStyle/>
        <a:p>
          <a:r>
            <a:rPr lang="en-GB" sz="2400" dirty="0"/>
            <a:t>Future Work time</a:t>
          </a:r>
        </a:p>
      </dgm:t>
    </dgm:pt>
    <dgm:pt modelId="{59E11C94-4028-4449-937A-C4D991F0FA11}" type="parTrans" cxnId="{2BD3E24F-2069-4494-ABE4-C909F71702A3}">
      <dgm:prSet/>
      <dgm:spPr/>
      <dgm:t>
        <a:bodyPr/>
        <a:lstStyle/>
        <a:p>
          <a:endParaRPr lang="en-GB" sz="1600"/>
        </a:p>
      </dgm:t>
    </dgm:pt>
    <dgm:pt modelId="{93D06D81-E0EE-40C7-9FB1-98D7EEDBED29}" type="sibTrans" cxnId="{2BD3E24F-2069-4494-ABE4-C909F71702A3}">
      <dgm:prSet/>
      <dgm:spPr/>
      <dgm:t>
        <a:bodyPr/>
        <a:lstStyle/>
        <a:p>
          <a:endParaRPr lang="en-GB" sz="1600"/>
        </a:p>
      </dgm:t>
    </dgm:pt>
    <dgm:pt modelId="{5DB5A29C-FF74-42D6-BDDD-DBE5493D6D4C}" type="pres">
      <dgm:prSet presAssocID="{4B8D9CD0-1B39-4D47-9FB2-1B1AC1C7E4C6}" presName="Name0" presStyleCnt="0">
        <dgm:presLayoutVars>
          <dgm:dir/>
          <dgm:animLvl val="lvl"/>
          <dgm:resizeHandles val="exact"/>
        </dgm:presLayoutVars>
      </dgm:prSet>
      <dgm:spPr/>
    </dgm:pt>
    <dgm:pt modelId="{E3C56383-4356-4CA5-913A-9DE9A169250A}" type="pres">
      <dgm:prSet presAssocID="{59A490D8-0938-4E3D-88BA-94163F0D26F8}" presName="linNode" presStyleCnt="0"/>
      <dgm:spPr/>
    </dgm:pt>
    <dgm:pt modelId="{3C58346F-BA00-498C-BECB-E1B1D32962D6}" type="pres">
      <dgm:prSet presAssocID="{59A490D8-0938-4E3D-88BA-94163F0D26F8}" presName="parTx" presStyleLbl="revTx" presStyleIdx="0" presStyleCnt="2">
        <dgm:presLayoutVars>
          <dgm:chMax val="1"/>
          <dgm:bulletEnabled val="1"/>
        </dgm:presLayoutVars>
      </dgm:prSet>
      <dgm:spPr/>
    </dgm:pt>
    <dgm:pt modelId="{D50515DA-2876-4DA8-A831-76FE285DBBEA}" type="pres">
      <dgm:prSet presAssocID="{59A490D8-0938-4E3D-88BA-94163F0D26F8}" presName="bracket" presStyleLbl="parChTrans1D1" presStyleIdx="0" presStyleCnt="2"/>
      <dgm:spPr>
        <a:ln w="57150">
          <a:solidFill>
            <a:schemeClr val="accent1"/>
          </a:solidFill>
        </a:ln>
      </dgm:spPr>
    </dgm:pt>
    <dgm:pt modelId="{5CF0A5CF-B72F-4A4D-85EB-AFE0CF2B6EE0}" type="pres">
      <dgm:prSet presAssocID="{59A490D8-0938-4E3D-88BA-94163F0D26F8}" presName="spH" presStyleCnt="0"/>
      <dgm:spPr/>
    </dgm:pt>
    <dgm:pt modelId="{564886D6-321F-4E27-A8F1-A03734D327C3}" type="pres">
      <dgm:prSet presAssocID="{59A490D8-0938-4E3D-88BA-94163F0D26F8}" presName="desTx" presStyleLbl="node1" presStyleIdx="0" presStyleCnt="2">
        <dgm:presLayoutVars>
          <dgm:bulletEnabled val="1"/>
        </dgm:presLayoutVars>
      </dgm:prSet>
      <dgm:spPr/>
    </dgm:pt>
    <dgm:pt modelId="{EF05BA93-E3A2-4F7F-BC8E-405CB8B7BAD5}" type="pres">
      <dgm:prSet presAssocID="{EB7E45DB-FDD4-48DD-8EF2-83DDC5230F73}" presName="spV" presStyleCnt="0"/>
      <dgm:spPr/>
    </dgm:pt>
    <dgm:pt modelId="{B40FEAD2-D744-4EBA-91F6-A2A9792E88A9}" type="pres">
      <dgm:prSet presAssocID="{DB261361-E67E-4A16-9248-B5D952588860}" presName="linNode" presStyleCnt="0"/>
      <dgm:spPr/>
    </dgm:pt>
    <dgm:pt modelId="{66A9B940-350A-4B4F-B2F2-A6E75AAC3A14}" type="pres">
      <dgm:prSet presAssocID="{DB261361-E67E-4A16-9248-B5D952588860}" presName="parTx" presStyleLbl="revTx" presStyleIdx="1" presStyleCnt="2">
        <dgm:presLayoutVars>
          <dgm:chMax val="1"/>
          <dgm:bulletEnabled val="1"/>
        </dgm:presLayoutVars>
      </dgm:prSet>
      <dgm:spPr/>
    </dgm:pt>
    <dgm:pt modelId="{502D45DE-2B03-49BB-9C9C-F7F6F562793F}" type="pres">
      <dgm:prSet presAssocID="{DB261361-E67E-4A16-9248-B5D952588860}" presName="bracket" presStyleLbl="parChTrans1D1" presStyleIdx="1" presStyleCnt="2"/>
      <dgm:spPr>
        <a:ln w="57150">
          <a:solidFill>
            <a:schemeClr val="accent1"/>
          </a:solidFill>
        </a:ln>
      </dgm:spPr>
    </dgm:pt>
    <dgm:pt modelId="{4E331F39-A8DA-4440-9F87-D5BBF220ED7E}" type="pres">
      <dgm:prSet presAssocID="{DB261361-E67E-4A16-9248-B5D952588860}" presName="spH" presStyleCnt="0"/>
      <dgm:spPr/>
    </dgm:pt>
    <dgm:pt modelId="{57E81CD7-1FDA-47B3-AAC8-112015B6342D}" type="pres">
      <dgm:prSet presAssocID="{DB261361-E67E-4A16-9248-B5D952588860}" presName="desTx" presStyleLbl="node1" presStyleIdx="1" presStyleCnt="2">
        <dgm:presLayoutVars>
          <dgm:bulletEnabled val="1"/>
        </dgm:presLayoutVars>
      </dgm:prSet>
      <dgm:spPr/>
    </dgm:pt>
  </dgm:ptLst>
  <dgm:cxnLst>
    <dgm:cxn modelId="{C60AD107-81F9-4A4F-AF48-54FABF1391EE}" srcId="{DB261361-E67E-4A16-9248-B5D952588860}" destId="{AA4A0AAB-7F00-4760-B620-B1D6B208BE9C}" srcOrd="1" destOrd="0" parTransId="{46D1CB76-C461-4029-BA3A-75D104452369}" sibTransId="{1FC55F9A-3740-4411-B382-948584BEE1AA}"/>
    <dgm:cxn modelId="{76048009-9AB2-427F-B57C-60FEF1710986}" type="presOf" srcId="{AA4A0AAB-7F00-4760-B620-B1D6B208BE9C}" destId="{57E81CD7-1FDA-47B3-AAC8-112015B6342D}" srcOrd="0" destOrd="1" presId="urn:diagrams.loki3.com/BracketList+Icon"/>
    <dgm:cxn modelId="{4E621D29-A4B2-4515-B43A-7E24701E0888}" type="presOf" srcId="{4B8D9CD0-1B39-4D47-9FB2-1B1AC1C7E4C6}" destId="{5DB5A29C-FF74-42D6-BDDD-DBE5493D6D4C}" srcOrd="0" destOrd="0" presId="urn:diagrams.loki3.com/BracketList+Icon"/>
    <dgm:cxn modelId="{3B6D252C-C6CB-4093-BB89-87C4990829F6}" type="presOf" srcId="{59A490D8-0938-4E3D-88BA-94163F0D26F8}" destId="{3C58346F-BA00-498C-BECB-E1B1D32962D6}" srcOrd="0" destOrd="0" presId="urn:diagrams.loki3.com/BracketList+Icon"/>
    <dgm:cxn modelId="{5642AA37-A9DE-4396-8127-DEDCAACE15DF}" type="presOf" srcId="{260B0173-52F0-4DF6-A9CF-FAC514141A70}" destId="{564886D6-321F-4E27-A8F1-A03734D327C3}" srcOrd="0" destOrd="0" presId="urn:diagrams.loki3.com/BracketList+Icon"/>
    <dgm:cxn modelId="{B9A0C65F-41E9-4A99-A45E-17FE540D58A4}" srcId="{DB261361-E67E-4A16-9248-B5D952588860}" destId="{7EA426B0-A461-4686-9974-2662B44CAFAF}" srcOrd="0" destOrd="0" parTransId="{4920A975-4AA3-471C-A078-76CDD0986218}" sibTransId="{7D251F1F-0412-45A0-A265-E064283AF8F9}"/>
    <dgm:cxn modelId="{2BD3E24F-2069-4494-ABE4-C909F71702A3}" srcId="{4B8D9CD0-1B39-4D47-9FB2-1B1AC1C7E4C6}" destId="{DB261361-E67E-4A16-9248-B5D952588860}" srcOrd="1" destOrd="0" parTransId="{59E11C94-4028-4449-937A-C4D991F0FA11}" sibTransId="{93D06D81-E0EE-40C7-9FB1-98D7EEDBED29}"/>
    <dgm:cxn modelId="{3E10457B-D3E5-488A-99ED-4A71B41AAE72}" srcId="{59A490D8-0938-4E3D-88BA-94163F0D26F8}" destId="{260B0173-52F0-4DF6-A9CF-FAC514141A70}" srcOrd="0" destOrd="0" parTransId="{27EFEDDC-C817-4986-A178-571F5BCBF7EA}" sibTransId="{08EF56CF-32D0-45AF-83C1-06BA5C19D960}"/>
    <dgm:cxn modelId="{01AF2BA6-7C14-4FA8-B956-9154F2FBD3C1}" type="presOf" srcId="{EDCEB399-B92E-491B-A862-78C5AF28DCCC}" destId="{564886D6-321F-4E27-A8F1-A03734D327C3}" srcOrd="0" destOrd="1" presId="urn:diagrams.loki3.com/BracketList+Icon"/>
    <dgm:cxn modelId="{634E26AE-13D8-4693-9FC0-7A9DFCC3CC62}" type="presOf" srcId="{7EA426B0-A461-4686-9974-2662B44CAFAF}" destId="{57E81CD7-1FDA-47B3-AAC8-112015B6342D}" srcOrd="0" destOrd="0" presId="urn:diagrams.loki3.com/BracketList+Icon"/>
    <dgm:cxn modelId="{1EA404C2-15AD-4301-858D-58066B0212D7}" type="presOf" srcId="{DB261361-E67E-4A16-9248-B5D952588860}" destId="{66A9B940-350A-4B4F-B2F2-A6E75AAC3A14}" srcOrd="0" destOrd="0" presId="urn:diagrams.loki3.com/BracketList+Icon"/>
    <dgm:cxn modelId="{3526C5E9-C76E-4618-805B-0BE09FE9034A}" srcId="{59A490D8-0938-4E3D-88BA-94163F0D26F8}" destId="{EDCEB399-B92E-491B-A862-78C5AF28DCCC}" srcOrd="1" destOrd="0" parTransId="{2F7B0C34-35EE-4688-A109-14BCF18831B3}" sibTransId="{287FD1C1-71D2-4E45-A6F0-3F2B0ED2D0E3}"/>
    <dgm:cxn modelId="{0C0C2BFE-4EB7-4E75-B369-CD2994C98C10}" srcId="{4B8D9CD0-1B39-4D47-9FB2-1B1AC1C7E4C6}" destId="{59A490D8-0938-4E3D-88BA-94163F0D26F8}" srcOrd="0" destOrd="0" parTransId="{7371B63C-2D45-4E83-8560-9DC0697D0EB3}" sibTransId="{EB7E45DB-FDD4-48DD-8EF2-83DDC5230F73}"/>
    <dgm:cxn modelId="{5E5609D9-9D8E-4E0A-BDBE-033E385D3774}" type="presParOf" srcId="{5DB5A29C-FF74-42D6-BDDD-DBE5493D6D4C}" destId="{E3C56383-4356-4CA5-913A-9DE9A169250A}" srcOrd="0" destOrd="0" presId="urn:diagrams.loki3.com/BracketList+Icon"/>
    <dgm:cxn modelId="{AA5641A2-90C8-44EA-8281-B2DE56D22623}" type="presParOf" srcId="{E3C56383-4356-4CA5-913A-9DE9A169250A}" destId="{3C58346F-BA00-498C-BECB-E1B1D32962D6}" srcOrd="0" destOrd="0" presId="urn:diagrams.loki3.com/BracketList+Icon"/>
    <dgm:cxn modelId="{8A39B076-1EFC-498D-BE12-1DE0793EB71D}" type="presParOf" srcId="{E3C56383-4356-4CA5-913A-9DE9A169250A}" destId="{D50515DA-2876-4DA8-A831-76FE285DBBEA}" srcOrd="1" destOrd="0" presId="urn:diagrams.loki3.com/BracketList+Icon"/>
    <dgm:cxn modelId="{4F273C67-FC7C-477F-BDCA-D504F6C8A816}" type="presParOf" srcId="{E3C56383-4356-4CA5-913A-9DE9A169250A}" destId="{5CF0A5CF-B72F-4A4D-85EB-AFE0CF2B6EE0}" srcOrd="2" destOrd="0" presId="urn:diagrams.loki3.com/BracketList+Icon"/>
    <dgm:cxn modelId="{84206B24-5263-4067-9AD3-D7DE577BE7E3}" type="presParOf" srcId="{E3C56383-4356-4CA5-913A-9DE9A169250A}" destId="{564886D6-321F-4E27-A8F1-A03734D327C3}" srcOrd="3" destOrd="0" presId="urn:diagrams.loki3.com/BracketList+Icon"/>
    <dgm:cxn modelId="{839B9E52-B8E8-4538-89EC-739A9FB5D558}" type="presParOf" srcId="{5DB5A29C-FF74-42D6-BDDD-DBE5493D6D4C}" destId="{EF05BA93-E3A2-4F7F-BC8E-405CB8B7BAD5}" srcOrd="1" destOrd="0" presId="urn:diagrams.loki3.com/BracketList+Icon"/>
    <dgm:cxn modelId="{983D6DC0-58EF-4066-AEF8-93A98BE8E9BC}" type="presParOf" srcId="{5DB5A29C-FF74-42D6-BDDD-DBE5493D6D4C}" destId="{B40FEAD2-D744-4EBA-91F6-A2A9792E88A9}" srcOrd="2" destOrd="0" presId="urn:diagrams.loki3.com/BracketList+Icon"/>
    <dgm:cxn modelId="{0CDAA38C-7309-481B-8C45-6B153BB7E318}" type="presParOf" srcId="{B40FEAD2-D744-4EBA-91F6-A2A9792E88A9}" destId="{66A9B940-350A-4B4F-B2F2-A6E75AAC3A14}" srcOrd="0" destOrd="0" presId="urn:diagrams.loki3.com/BracketList+Icon"/>
    <dgm:cxn modelId="{C7FF77A1-4E04-4826-97D3-1E180439E52A}" type="presParOf" srcId="{B40FEAD2-D744-4EBA-91F6-A2A9792E88A9}" destId="{502D45DE-2B03-49BB-9C9C-F7F6F562793F}" srcOrd="1" destOrd="0" presId="urn:diagrams.loki3.com/BracketList+Icon"/>
    <dgm:cxn modelId="{0E75B019-30EF-4B7E-A426-ED96C52D4874}" type="presParOf" srcId="{B40FEAD2-D744-4EBA-91F6-A2A9792E88A9}" destId="{4E331F39-A8DA-4440-9F87-D5BBF220ED7E}" srcOrd="2" destOrd="0" presId="urn:diagrams.loki3.com/BracketList+Icon"/>
    <dgm:cxn modelId="{7766CC42-7973-429E-857D-6C667AB41C10}" type="presParOf" srcId="{B40FEAD2-D744-4EBA-91F6-A2A9792E88A9}" destId="{57E81CD7-1FDA-47B3-AAC8-112015B6342D}"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B5C474-816D-4154-9EE1-794BCE0A855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5A205334-8F6C-4243-BDDF-2667BE6D294C}">
      <dgm:prSet phldrT="[Text]"/>
      <dgm:spPr/>
      <dgm:t>
        <a:bodyPr/>
        <a:lstStyle/>
        <a:p>
          <a:r>
            <a:rPr lang="en-GB" dirty="0"/>
            <a:t>Do distinct segments exist?</a:t>
          </a:r>
        </a:p>
      </dgm:t>
    </dgm:pt>
    <dgm:pt modelId="{34922DF8-277E-435E-AB5D-CCEC793867B6}" type="parTrans" cxnId="{108938A4-F012-47D4-B10E-DB5753A86C6F}">
      <dgm:prSet/>
      <dgm:spPr/>
      <dgm:t>
        <a:bodyPr/>
        <a:lstStyle/>
        <a:p>
          <a:endParaRPr lang="en-GB"/>
        </a:p>
      </dgm:t>
    </dgm:pt>
    <dgm:pt modelId="{21DB7B1C-5DAB-4AF3-81A7-9E2CBF2452B1}" type="sibTrans" cxnId="{108938A4-F012-47D4-B10E-DB5753A86C6F}">
      <dgm:prSet/>
      <dgm:spPr/>
      <dgm:t>
        <a:bodyPr/>
        <a:lstStyle/>
        <a:p>
          <a:endParaRPr lang="en-GB"/>
        </a:p>
      </dgm:t>
    </dgm:pt>
    <dgm:pt modelId="{5B2C75B5-C17E-48EA-8515-F489C4EFA954}">
      <dgm:prSet/>
      <dgm:spPr/>
      <dgm:t>
        <a:bodyPr/>
        <a:lstStyle/>
        <a:p>
          <a:r>
            <a:rPr lang="en-GB" dirty="0"/>
            <a:t>Need to determine whether segmentation is worthwhile</a:t>
          </a:r>
        </a:p>
      </dgm:t>
    </dgm:pt>
    <dgm:pt modelId="{4EE2698B-25DC-40A9-B0BA-A0F0D817A4C5}" type="parTrans" cxnId="{B1FD2027-AA9A-47A5-AD55-19500F0C2A1F}">
      <dgm:prSet/>
      <dgm:spPr/>
      <dgm:t>
        <a:bodyPr/>
        <a:lstStyle/>
        <a:p>
          <a:endParaRPr lang="en-GB"/>
        </a:p>
      </dgm:t>
    </dgm:pt>
    <dgm:pt modelId="{5A2FFB23-D229-4B44-97FF-9EE33E957980}" type="sibTrans" cxnId="{B1FD2027-AA9A-47A5-AD55-19500F0C2A1F}">
      <dgm:prSet/>
      <dgm:spPr/>
      <dgm:t>
        <a:bodyPr/>
        <a:lstStyle/>
        <a:p>
          <a:endParaRPr lang="en-GB"/>
        </a:p>
      </dgm:t>
    </dgm:pt>
    <dgm:pt modelId="{0ABC8EE1-08C1-4FF6-BEE6-4D91CB5D81C1}">
      <dgm:prSet/>
      <dgm:spPr/>
      <dgm:t>
        <a:bodyPr/>
        <a:lstStyle/>
        <a:p>
          <a:r>
            <a:rPr lang="en-GB" dirty="0"/>
            <a:t>What characteristics distinguish the segments?</a:t>
          </a:r>
        </a:p>
      </dgm:t>
    </dgm:pt>
    <dgm:pt modelId="{EB81219C-B316-46A9-BBC7-A76920E6AABD}" type="parTrans" cxnId="{F51B7451-BCFC-42B2-A395-3DB27B296354}">
      <dgm:prSet/>
      <dgm:spPr/>
      <dgm:t>
        <a:bodyPr/>
        <a:lstStyle/>
        <a:p>
          <a:endParaRPr lang="en-GB"/>
        </a:p>
      </dgm:t>
    </dgm:pt>
    <dgm:pt modelId="{D7E4E6EC-D4E3-46EA-AE6B-7C19529F2DBD}" type="sibTrans" cxnId="{F51B7451-BCFC-42B2-A395-3DB27B296354}">
      <dgm:prSet/>
      <dgm:spPr/>
      <dgm:t>
        <a:bodyPr/>
        <a:lstStyle/>
        <a:p>
          <a:endParaRPr lang="en-GB"/>
        </a:p>
      </dgm:t>
    </dgm:pt>
    <dgm:pt modelId="{866D9214-A1F0-4012-921D-894D0DCA8CFB}">
      <dgm:prSet/>
      <dgm:spPr/>
      <dgm:t>
        <a:bodyPr/>
        <a:lstStyle/>
        <a:p>
          <a:r>
            <a:rPr lang="en-GB" dirty="0"/>
            <a:t>Identify the features of the clusters</a:t>
          </a:r>
        </a:p>
      </dgm:t>
    </dgm:pt>
    <dgm:pt modelId="{2635ECDB-71C6-4A9F-BC1A-486B158630D3}" type="parTrans" cxnId="{BCB718CF-2E93-4339-86EB-B9625491488B}">
      <dgm:prSet/>
      <dgm:spPr/>
      <dgm:t>
        <a:bodyPr/>
        <a:lstStyle/>
        <a:p>
          <a:endParaRPr lang="en-GB"/>
        </a:p>
      </dgm:t>
    </dgm:pt>
    <dgm:pt modelId="{60C41A5F-B2B8-4F50-AC6A-B76089568698}" type="sibTrans" cxnId="{BCB718CF-2E93-4339-86EB-B9625491488B}">
      <dgm:prSet/>
      <dgm:spPr/>
      <dgm:t>
        <a:bodyPr/>
        <a:lstStyle/>
        <a:p>
          <a:endParaRPr lang="en-GB"/>
        </a:p>
      </dgm:t>
    </dgm:pt>
    <dgm:pt modelId="{927F9912-7473-483E-922D-43E9B845AFD7}">
      <dgm:prSet/>
      <dgm:spPr/>
      <dgm:t>
        <a:bodyPr/>
        <a:lstStyle/>
        <a:p>
          <a:r>
            <a:rPr lang="en-GB" dirty="0"/>
            <a:t>Explain how the clusters can be used in Marketing activities/Banking/Finance Activities</a:t>
          </a:r>
        </a:p>
      </dgm:t>
    </dgm:pt>
    <dgm:pt modelId="{424CEDB4-1B80-41E0-9B87-8200242ACC2A}" type="parTrans" cxnId="{11D3C873-8C3F-4706-A2AF-4DCF1D09912D}">
      <dgm:prSet/>
      <dgm:spPr/>
      <dgm:t>
        <a:bodyPr/>
        <a:lstStyle/>
        <a:p>
          <a:endParaRPr lang="en-GB"/>
        </a:p>
      </dgm:t>
    </dgm:pt>
    <dgm:pt modelId="{6B5C60D3-54BA-4804-840E-2B1C77C4346A}" type="sibTrans" cxnId="{11D3C873-8C3F-4706-A2AF-4DCF1D09912D}">
      <dgm:prSet/>
      <dgm:spPr/>
      <dgm:t>
        <a:bodyPr/>
        <a:lstStyle/>
        <a:p>
          <a:endParaRPr lang="en-GB"/>
        </a:p>
      </dgm:t>
    </dgm:pt>
    <dgm:pt modelId="{0231CDF5-D0CD-4554-9DF0-AA59BBC691D6}">
      <dgm:prSet/>
      <dgm:spPr/>
      <dgm:t>
        <a:bodyPr/>
        <a:lstStyle/>
        <a:p>
          <a:r>
            <a:rPr lang="en-GB"/>
            <a:t>Determine if different clusters exist</a:t>
          </a:r>
          <a:endParaRPr lang="en-GB" dirty="0"/>
        </a:p>
      </dgm:t>
    </dgm:pt>
    <dgm:pt modelId="{7E849031-F2B0-455A-809B-C5B0404C3136}" type="parTrans" cxnId="{3F67E68E-2E34-4553-A0FA-2CF819C56A0A}">
      <dgm:prSet/>
      <dgm:spPr/>
      <dgm:t>
        <a:bodyPr/>
        <a:lstStyle/>
        <a:p>
          <a:endParaRPr lang="en-US"/>
        </a:p>
      </dgm:t>
    </dgm:pt>
    <dgm:pt modelId="{DAA1BA59-449C-4C31-9A9E-77B1C477CB3D}" type="sibTrans" cxnId="{3F67E68E-2E34-4553-A0FA-2CF819C56A0A}">
      <dgm:prSet/>
      <dgm:spPr/>
      <dgm:t>
        <a:bodyPr/>
        <a:lstStyle/>
        <a:p>
          <a:endParaRPr lang="en-US"/>
        </a:p>
      </dgm:t>
    </dgm:pt>
    <dgm:pt modelId="{C9A2E10B-8FD6-4B51-A921-AA5AABCC51D7}">
      <dgm:prSet/>
      <dgm:spPr/>
      <dgm:t>
        <a:bodyPr/>
        <a:lstStyle/>
        <a:p>
          <a:r>
            <a:rPr lang="en-GB" dirty="0"/>
            <a:t>If so, how many</a:t>
          </a:r>
        </a:p>
      </dgm:t>
    </dgm:pt>
    <dgm:pt modelId="{44658124-197F-4288-8718-637D1A06202C}" type="parTrans" cxnId="{D15D9483-A14B-4609-8AEB-46802E9E7EE1}">
      <dgm:prSet/>
      <dgm:spPr/>
      <dgm:t>
        <a:bodyPr/>
        <a:lstStyle/>
        <a:p>
          <a:endParaRPr lang="en-US"/>
        </a:p>
      </dgm:t>
    </dgm:pt>
    <dgm:pt modelId="{3B995AC9-611C-4549-AD80-2CF2E06E525E}" type="sibTrans" cxnId="{D15D9483-A14B-4609-8AEB-46802E9E7EE1}">
      <dgm:prSet/>
      <dgm:spPr/>
      <dgm:t>
        <a:bodyPr/>
        <a:lstStyle/>
        <a:p>
          <a:endParaRPr lang="en-US"/>
        </a:p>
      </dgm:t>
    </dgm:pt>
    <dgm:pt modelId="{2AAB9083-D3B4-49CA-B5FE-E1D02E37C694}" type="pres">
      <dgm:prSet presAssocID="{5BB5C474-816D-4154-9EE1-794BCE0A8552}" presName="Name0" presStyleCnt="0">
        <dgm:presLayoutVars>
          <dgm:dir/>
          <dgm:animLvl val="lvl"/>
          <dgm:resizeHandles val="exact"/>
        </dgm:presLayoutVars>
      </dgm:prSet>
      <dgm:spPr/>
    </dgm:pt>
    <dgm:pt modelId="{CBF0C385-3678-4E65-9BF5-73130540ADA8}" type="pres">
      <dgm:prSet presAssocID="{5A205334-8F6C-4243-BDDF-2667BE6D294C}" presName="linNode" presStyleCnt="0"/>
      <dgm:spPr/>
    </dgm:pt>
    <dgm:pt modelId="{3D20A671-B300-4E39-AC77-68FE0F5356FD}" type="pres">
      <dgm:prSet presAssocID="{5A205334-8F6C-4243-BDDF-2667BE6D294C}" presName="parentText" presStyleLbl="node1" presStyleIdx="0" presStyleCnt="2">
        <dgm:presLayoutVars>
          <dgm:chMax val="1"/>
          <dgm:bulletEnabled val="1"/>
        </dgm:presLayoutVars>
      </dgm:prSet>
      <dgm:spPr/>
    </dgm:pt>
    <dgm:pt modelId="{5BB5A417-3093-4292-A6A2-3569B94E96C3}" type="pres">
      <dgm:prSet presAssocID="{5A205334-8F6C-4243-BDDF-2667BE6D294C}" presName="descendantText" presStyleLbl="alignAccFollowNode1" presStyleIdx="0" presStyleCnt="2">
        <dgm:presLayoutVars>
          <dgm:bulletEnabled val="1"/>
        </dgm:presLayoutVars>
      </dgm:prSet>
      <dgm:spPr/>
    </dgm:pt>
    <dgm:pt modelId="{0E1D8025-3C54-456D-A2D4-045B201ED29B}" type="pres">
      <dgm:prSet presAssocID="{21DB7B1C-5DAB-4AF3-81A7-9E2CBF2452B1}" presName="sp" presStyleCnt="0"/>
      <dgm:spPr/>
    </dgm:pt>
    <dgm:pt modelId="{AB32526B-5B9F-4F0B-A50B-8C80C91BCFC6}" type="pres">
      <dgm:prSet presAssocID="{0ABC8EE1-08C1-4FF6-BEE6-4D91CB5D81C1}" presName="linNode" presStyleCnt="0"/>
      <dgm:spPr/>
    </dgm:pt>
    <dgm:pt modelId="{2B9BFBA2-5F04-4D5A-8B9D-CFB2CF64CB84}" type="pres">
      <dgm:prSet presAssocID="{0ABC8EE1-08C1-4FF6-BEE6-4D91CB5D81C1}" presName="parentText" presStyleLbl="node1" presStyleIdx="1" presStyleCnt="2">
        <dgm:presLayoutVars>
          <dgm:chMax val="1"/>
          <dgm:bulletEnabled val="1"/>
        </dgm:presLayoutVars>
      </dgm:prSet>
      <dgm:spPr/>
    </dgm:pt>
    <dgm:pt modelId="{43DDB2BC-78FE-4871-8D4D-E10EDFC96C0D}" type="pres">
      <dgm:prSet presAssocID="{0ABC8EE1-08C1-4FF6-BEE6-4D91CB5D81C1}" presName="descendantText" presStyleLbl="alignAccFollowNode1" presStyleIdx="1" presStyleCnt="2">
        <dgm:presLayoutVars>
          <dgm:bulletEnabled val="1"/>
        </dgm:presLayoutVars>
      </dgm:prSet>
      <dgm:spPr/>
    </dgm:pt>
  </dgm:ptLst>
  <dgm:cxnLst>
    <dgm:cxn modelId="{B1FD2027-AA9A-47A5-AD55-19500F0C2A1F}" srcId="{5A205334-8F6C-4243-BDDF-2667BE6D294C}" destId="{5B2C75B5-C17E-48EA-8515-F489C4EFA954}" srcOrd="0" destOrd="0" parTransId="{4EE2698B-25DC-40A9-B0BA-A0F0D817A4C5}" sibTransId="{5A2FFB23-D229-4B44-97FF-9EE33E957980}"/>
    <dgm:cxn modelId="{0F4B592C-9F6A-439B-987E-F67284925AA6}" type="presOf" srcId="{C9A2E10B-8FD6-4B51-A921-AA5AABCC51D7}" destId="{5BB5A417-3093-4292-A6A2-3569B94E96C3}" srcOrd="0" destOrd="2" presId="urn:microsoft.com/office/officeart/2005/8/layout/vList5"/>
    <dgm:cxn modelId="{5A3B2C62-5A0A-4F1B-A894-D4E618AEA386}" type="presOf" srcId="{0231CDF5-D0CD-4554-9DF0-AA59BBC691D6}" destId="{5BB5A417-3093-4292-A6A2-3569B94E96C3}" srcOrd="0" destOrd="1" presId="urn:microsoft.com/office/officeart/2005/8/layout/vList5"/>
    <dgm:cxn modelId="{0219EA48-DFC1-4AA3-AC5C-D49B44AC2FD9}" type="presOf" srcId="{5B2C75B5-C17E-48EA-8515-F489C4EFA954}" destId="{5BB5A417-3093-4292-A6A2-3569B94E96C3}" srcOrd="0" destOrd="0" presId="urn:microsoft.com/office/officeart/2005/8/layout/vList5"/>
    <dgm:cxn modelId="{F51B7451-BCFC-42B2-A395-3DB27B296354}" srcId="{5BB5C474-816D-4154-9EE1-794BCE0A8552}" destId="{0ABC8EE1-08C1-4FF6-BEE6-4D91CB5D81C1}" srcOrd="1" destOrd="0" parTransId="{EB81219C-B316-46A9-BBC7-A76920E6AABD}" sibTransId="{D7E4E6EC-D4E3-46EA-AE6B-7C19529F2DBD}"/>
    <dgm:cxn modelId="{11D3C873-8C3F-4706-A2AF-4DCF1D09912D}" srcId="{0ABC8EE1-08C1-4FF6-BEE6-4D91CB5D81C1}" destId="{927F9912-7473-483E-922D-43E9B845AFD7}" srcOrd="1" destOrd="0" parTransId="{424CEDB4-1B80-41E0-9B87-8200242ACC2A}" sibTransId="{6B5C60D3-54BA-4804-840E-2B1C77C4346A}"/>
    <dgm:cxn modelId="{0487E954-CA02-440A-97C5-EF699A9AB872}" type="presOf" srcId="{5BB5C474-816D-4154-9EE1-794BCE0A8552}" destId="{2AAB9083-D3B4-49CA-B5FE-E1D02E37C694}" srcOrd="0" destOrd="0" presId="urn:microsoft.com/office/officeart/2005/8/layout/vList5"/>
    <dgm:cxn modelId="{D15D9483-A14B-4609-8AEB-46802E9E7EE1}" srcId="{5A205334-8F6C-4243-BDDF-2667BE6D294C}" destId="{C9A2E10B-8FD6-4B51-A921-AA5AABCC51D7}" srcOrd="2" destOrd="0" parTransId="{44658124-197F-4288-8718-637D1A06202C}" sibTransId="{3B995AC9-611C-4549-AD80-2CF2E06E525E}"/>
    <dgm:cxn modelId="{3F67E68E-2E34-4553-A0FA-2CF819C56A0A}" srcId="{5A205334-8F6C-4243-BDDF-2667BE6D294C}" destId="{0231CDF5-D0CD-4554-9DF0-AA59BBC691D6}" srcOrd="1" destOrd="0" parTransId="{7E849031-F2B0-455A-809B-C5B0404C3136}" sibTransId="{DAA1BA59-449C-4C31-9A9E-77B1C477CB3D}"/>
    <dgm:cxn modelId="{13EFF690-6942-4B82-9C91-162EEF70A9E8}" type="presOf" srcId="{0ABC8EE1-08C1-4FF6-BEE6-4D91CB5D81C1}" destId="{2B9BFBA2-5F04-4D5A-8B9D-CFB2CF64CB84}" srcOrd="0" destOrd="0" presId="urn:microsoft.com/office/officeart/2005/8/layout/vList5"/>
    <dgm:cxn modelId="{108938A4-F012-47D4-B10E-DB5753A86C6F}" srcId="{5BB5C474-816D-4154-9EE1-794BCE0A8552}" destId="{5A205334-8F6C-4243-BDDF-2667BE6D294C}" srcOrd="0" destOrd="0" parTransId="{34922DF8-277E-435E-AB5D-CCEC793867B6}" sibTransId="{21DB7B1C-5DAB-4AF3-81A7-9E2CBF2452B1}"/>
    <dgm:cxn modelId="{7AE447A6-6D19-4482-A6EE-BE7F62618EAB}" type="presOf" srcId="{5A205334-8F6C-4243-BDDF-2667BE6D294C}" destId="{3D20A671-B300-4E39-AC77-68FE0F5356FD}" srcOrd="0" destOrd="0" presId="urn:microsoft.com/office/officeart/2005/8/layout/vList5"/>
    <dgm:cxn modelId="{BCB718CF-2E93-4339-86EB-B9625491488B}" srcId="{0ABC8EE1-08C1-4FF6-BEE6-4D91CB5D81C1}" destId="{866D9214-A1F0-4012-921D-894D0DCA8CFB}" srcOrd="0" destOrd="0" parTransId="{2635ECDB-71C6-4A9F-BC1A-486B158630D3}" sibTransId="{60C41A5F-B2B8-4F50-AC6A-B76089568698}"/>
    <dgm:cxn modelId="{B3898FD3-C88E-471F-8194-BE7A6A3AD3F9}" type="presOf" srcId="{866D9214-A1F0-4012-921D-894D0DCA8CFB}" destId="{43DDB2BC-78FE-4871-8D4D-E10EDFC96C0D}" srcOrd="0" destOrd="0" presId="urn:microsoft.com/office/officeart/2005/8/layout/vList5"/>
    <dgm:cxn modelId="{8AD193F1-F17A-42ED-9BFB-8013ED38713D}" type="presOf" srcId="{927F9912-7473-483E-922D-43E9B845AFD7}" destId="{43DDB2BC-78FE-4871-8D4D-E10EDFC96C0D}" srcOrd="0" destOrd="1" presId="urn:microsoft.com/office/officeart/2005/8/layout/vList5"/>
    <dgm:cxn modelId="{37A51BAF-65CC-4091-B2FE-9FB55EEA1C82}" type="presParOf" srcId="{2AAB9083-D3B4-49CA-B5FE-E1D02E37C694}" destId="{CBF0C385-3678-4E65-9BF5-73130540ADA8}" srcOrd="0" destOrd="0" presId="urn:microsoft.com/office/officeart/2005/8/layout/vList5"/>
    <dgm:cxn modelId="{9CB22FC9-5594-495D-825B-ED7D419A5579}" type="presParOf" srcId="{CBF0C385-3678-4E65-9BF5-73130540ADA8}" destId="{3D20A671-B300-4E39-AC77-68FE0F5356FD}" srcOrd="0" destOrd="0" presId="urn:microsoft.com/office/officeart/2005/8/layout/vList5"/>
    <dgm:cxn modelId="{EEA13118-1FC7-4126-B2A8-A690EC480EEC}" type="presParOf" srcId="{CBF0C385-3678-4E65-9BF5-73130540ADA8}" destId="{5BB5A417-3093-4292-A6A2-3569B94E96C3}" srcOrd="1" destOrd="0" presId="urn:microsoft.com/office/officeart/2005/8/layout/vList5"/>
    <dgm:cxn modelId="{43F6581F-5F05-478D-B1BD-0D9E6399B19F}" type="presParOf" srcId="{2AAB9083-D3B4-49CA-B5FE-E1D02E37C694}" destId="{0E1D8025-3C54-456D-A2D4-045B201ED29B}" srcOrd="1" destOrd="0" presId="urn:microsoft.com/office/officeart/2005/8/layout/vList5"/>
    <dgm:cxn modelId="{50BE946B-8B3E-4EB1-97D1-182F41348C24}" type="presParOf" srcId="{2AAB9083-D3B4-49CA-B5FE-E1D02E37C694}" destId="{AB32526B-5B9F-4F0B-A50B-8C80C91BCFC6}" srcOrd="2" destOrd="0" presId="urn:microsoft.com/office/officeart/2005/8/layout/vList5"/>
    <dgm:cxn modelId="{CAB3EC75-2905-41B7-8A6A-19A7EF90D646}" type="presParOf" srcId="{AB32526B-5B9F-4F0B-A50B-8C80C91BCFC6}" destId="{2B9BFBA2-5F04-4D5A-8B9D-CFB2CF64CB84}" srcOrd="0" destOrd="0" presId="urn:microsoft.com/office/officeart/2005/8/layout/vList5"/>
    <dgm:cxn modelId="{359E6302-D926-4805-9B40-84537A31A761}" type="presParOf" srcId="{AB32526B-5B9F-4F0B-A50B-8C80C91BCFC6}" destId="{43DDB2BC-78FE-4871-8D4D-E10EDFC96C0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F29F5104-D167-4533-9C42-B5F0521D137A}" type="presOf" srcId="{8A1B4A23-CF0F-4D99-A5B7-46FE8FF93051}" destId="{2EB14039-E1B7-40E4-85D1-EBAB24BBCF41}" srcOrd="0" destOrd="0" presId="urn:microsoft.com/office/officeart/2005/8/layout/chevron2"/>
    <dgm:cxn modelId="{711F1615-51B0-4B8B-93AF-C29C41F3B6F4}" type="presOf" srcId="{2EA51E22-5304-4F86-8794-6B893D8A993B}" destId="{C4D1A06A-90C6-4222-AECC-A12DF36ED864}"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04932E44-6E4B-4AA7-9FCB-232F68ABF407}" type="presOf" srcId="{A336DF21-AC1B-40A8-B78B-84EB855EA893}" destId="{E4234E85-57F9-4823-84C2-DBCD8B961EBF}"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01D8CF6E-6130-4130-90FC-56D4C787DCFD}" srcId="{A336DF21-AC1B-40A8-B78B-84EB855EA893}" destId="{04A131E2-94E9-40DF-8BD8-C65665921056}" srcOrd="0" destOrd="0" parTransId="{04B98DEF-9164-4266-B0E7-B5D13D33156F}" sibTransId="{1ABDA13F-5BEE-4753-BE77-AE90445FF23F}"/>
    <dgm:cxn modelId="{684F9B51-9C25-4D16-ABC2-8F8D7B304FE7}" type="presOf" srcId="{5534625F-B48A-4679-9996-1919AE3429E0}" destId="{0F180E61-F1EE-457E-A2D1-3D0480EB971E}" srcOrd="0" destOrd="0" presId="urn:microsoft.com/office/officeart/2005/8/layout/chevron2"/>
    <dgm:cxn modelId="{880AC277-CCE1-4F6A-9C89-244083CB86A8}" type="presOf" srcId="{B03EACBE-6CC6-479E-9BD1-9DB4B211A070}" destId="{37015891-BCB7-455A-B210-D1DE5FDA5A57}" srcOrd="0" destOrd="0" presId="urn:microsoft.com/office/officeart/2005/8/layout/chevron2"/>
    <dgm:cxn modelId="{B30B4D7A-0DC4-467D-9F25-8AEAE237CA10}" type="presOf" srcId="{E7C37978-C094-4066-A80C-D01A613C7FBA}" destId="{B33B1FBE-81AF-4364-8273-96662D3F1B55}"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AC28B589-DCDA-463E-B321-CF46E392B512}" type="presOf" srcId="{22E5F022-38B5-48D4-92A1-EBEFE24278B6}" destId="{7656772D-9881-4D6A-988C-B0A045920E09}" srcOrd="0" destOrd="0" presId="urn:microsoft.com/office/officeart/2005/8/layout/chevron2"/>
    <dgm:cxn modelId="{4CC285A4-FE42-4269-87EE-960EC61975A5}" type="presOf" srcId="{04A131E2-94E9-40DF-8BD8-C65665921056}" destId="{9DDBD9AB-1994-4861-8C03-4537A8FEE629}"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D2F51DBC-EE17-4071-A4B2-06E5A21B6BE5}" srcId="{98BA15DA-DC6E-4014-861B-748DF14A572D}" destId="{5534625F-B48A-4679-9996-1919AE3429E0}" srcOrd="0" destOrd="0" parTransId="{2D985B84-2806-4108-9FDB-CB515D3516E8}" sibTransId="{48AE59FC-1F14-4096-8BD4-BF99EFBE0B46}"/>
    <dgm:cxn modelId="{E21C28DB-F0E5-4D18-818C-460CBC6AFBCE}" type="presOf" srcId="{12244EBD-BE10-4F57-9FE4-80E513303948}" destId="{665FC560-1EB4-4E5A-8541-8C893090E5EA}" srcOrd="0" destOrd="0" presId="urn:microsoft.com/office/officeart/2005/8/layout/chevron2"/>
    <dgm:cxn modelId="{B0BE2BE4-0785-4EB3-8B39-C86E362C7FFA}" type="presOf" srcId="{98BA15DA-DC6E-4014-861B-748DF14A572D}" destId="{5B885575-5AA7-44AA-AD61-E32BF571FBDB}" srcOrd="0" destOrd="0" presId="urn:microsoft.com/office/officeart/2005/8/layout/chevron2"/>
    <dgm:cxn modelId="{9EA6ECE6-DC66-481F-AD33-DE837D0DE8B7}" type="presOf" srcId="{449696F0-F02C-45E2-BD48-51508DB63281}" destId="{750897E4-76B4-4B66-8D23-D0C313785A0E}" srcOrd="0" destOrd="0" presId="urn:microsoft.com/office/officeart/2005/8/layout/chevron2"/>
    <dgm:cxn modelId="{642DDCFB-3D5B-4F46-9560-D5AFB0B8D612}" type="presOf" srcId="{5FC48149-FA46-46A8-884A-5AF2F82064F1}" destId="{41A212EC-B094-4C14-A663-820F7996CC3D}" srcOrd="0" destOrd="0" presId="urn:microsoft.com/office/officeart/2005/8/layout/chevron2"/>
    <dgm:cxn modelId="{853622FD-761E-4646-9319-9152D36FAB93}" type="presOf" srcId="{C579369D-BE49-4829-B350-8B1DDF4753BD}" destId="{7ABACD3A-D8E8-4B5E-9BCB-07EDED6EC2C2}"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DF983BED-DDFE-4A1C-A730-D9EE82E9D009}" type="presParOf" srcId="{B33B1FBE-81AF-4364-8273-96662D3F1B55}" destId="{8FC3A4E8-CD85-40D5-ADBF-9F3413D23A09}" srcOrd="0" destOrd="0" presId="urn:microsoft.com/office/officeart/2005/8/layout/chevron2"/>
    <dgm:cxn modelId="{A1C14A06-722C-441C-BDCC-F5205133933A}" type="presParOf" srcId="{8FC3A4E8-CD85-40D5-ADBF-9F3413D23A09}" destId="{665FC560-1EB4-4E5A-8541-8C893090E5EA}" srcOrd="0" destOrd="0" presId="urn:microsoft.com/office/officeart/2005/8/layout/chevron2"/>
    <dgm:cxn modelId="{3BF0828E-1F01-4EC9-A4D0-A7E634B9714E}" type="presParOf" srcId="{8FC3A4E8-CD85-40D5-ADBF-9F3413D23A09}" destId="{7656772D-9881-4D6A-988C-B0A045920E09}" srcOrd="1" destOrd="0" presId="urn:microsoft.com/office/officeart/2005/8/layout/chevron2"/>
    <dgm:cxn modelId="{7A0B111D-CC8D-4C73-8CDD-490DF1A8D6BD}" type="presParOf" srcId="{B33B1FBE-81AF-4364-8273-96662D3F1B55}" destId="{60956C07-7EAC-4263-8579-AB4676E06D55}" srcOrd="1" destOrd="0" presId="urn:microsoft.com/office/officeart/2005/8/layout/chevron2"/>
    <dgm:cxn modelId="{2E22895D-DF54-498E-877C-B326CB4EF4B1}" type="presParOf" srcId="{B33B1FBE-81AF-4364-8273-96662D3F1B55}" destId="{061EAC82-6F7F-4F0B-BA27-65E7B4DA188B}" srcOrd="2" destOrd="0" presId="urn:microsoft.com/office/officeart/2005/8/layout/chevron2"/>
    <dgm:cxn modelId="{5A1D8B7D-8A06-4E11-86A1-F6A6642FB319}" type="presParOf" srcId="{061EAC82-6F7F-4F0B-BA27-65E7B4DA188B}" destId="{C4D1A06A-90C6-4222-AECC-A12DF36ED864}" srcOrd="0" destOrd="0" presId="urn:microsoft.com/office/officeart/2005/8/layout/chevron2"/>
    <dgm:cxn modelId="{60594025-9B76-4BAC-B60A-5F1E6E3CE3D3}" type="presParOf" srcId="{061EAC82-6F7F-4F0B-BA27-65E7B4DA188B}" destId="{41A212EC-B094-4C14-A663-820F7996CC3D}" srcOrd="1" destOrd="0" presId="urn:microsoft.com/office/officeart/2005/8/layout/chevron2"/>
    <dgm:cxn modelId="{D78BFFEA-98AB-46A1-A9C4-FFA664615D7A}" type="presParOf" srcId="{B33B1FBE-81AF-4364-8273-96662D3F1B55}" destId="{F07CE698-C05A-4BA3-B001-8074E2AA4960}" srcOrd="3" destOrd="0" presId="urn:microsoft.com/office/officeart/2005/8/layout/chevron2"/>
    <dgm:cxn modelId="{0D0F116A-D1C2-4511-9445-15F293B8D235}" type="presParOf" srcId="{B33B1FBE-81AF-4364-8273-96662D3F1B55}" destId="{94D6738F-A6DB-40B7-BE67-95BDFFB3398C}" srcOrd="4" destOrd="0" presId="urn:microsoft.com/office/officeart/2005/8/layout/chevron2"/>
    <dgm:cxn modelId="{A6727C2D-79C4-4FA9-B48B-E564E63D36CE}" type="presParOf" srcId="{94D6738F-A6DB-40B7-BE67-95BDFFB3398C}" destId="{E4234E85-57F9-4823-84C2-DBCD8B961EBF}" srcOrd="0" destOrd="0" presId="urn:microsoft.com/office/officeart/2005/8/layout/chevron2"/>
    <dgm:cxn modelId="{DB73CBAB-EE55-43EB-8A5F-B185690B289D}" type="presParOf" srcId="{94D6738F-A6DB-40B7-BE67-95BDFFB3398C}" destId="{9DDBD9AB-1994-4861-8C03-4537A8FEE629}" srcOrd="1" destOrd="0" presId="urn:microsoft.com/office/officeart/2005/8/layout/chevron2"/>
    <dgm:cxn modelId="{939C5212-A035-420B-8391-69FD99B3E047}" type="presParOf" srcId="{B33B1FBE-81AF-4364-8273-96662D3F1B55}" destId="{E3D73DFE-0D99-42B4-A47E-F903FF225B5E}" srcOrd="5" destOrd="0" presId="urn:microsoft.com/office/officeart/2005/8/layout/chevron2"/>
    <dgm:cxn modelId="{6A0D27C1-707B-4D58-AA4E-EB49B2E403D0}" type="presParOf" srcId="{B33B1FBE-81AF-4364-8273-96662D3F1B55}" destId="{D4A4E0F9-B73D-41E0-95BB-E8C7CC7BDCA0}" srcOrd="6" destOrd="0" presId="urn:microsoft.com/office/officeart/2005/8/layout/chevron2"/>
    <dgm:cxn modelId="{28021690-0508-4B67-AAEE-D7FE41003FD3}" type="presParOf" srcId="{D4A4E0F9-B73D-41E0-95BB-E8C7CC7BDCA0}" destId="{2EB14039-E1B7-40E4-85D1-EBAB24BBCF41}" srcOrd="0" destOrd="0" presId="urn:microsoft.com/office/officeart/2005/8/layout/chevron2"/>
    <dgm:cxn modelId="{B0EB7B10-B6B2-4546-8816-98D6D785225C}" type="presParOf" srcId="{D4A4E0F9-B73D-41E0-95BB-E8C7CC7BDCA0}" destId="{37015891-BCB7-455A-B210-D1DE5FDA5A57}" srcOrd="1" destOrd="0" presId="urn:microsoft.com/office/officeart/2005/8/layout/chevron2"/>
    <dgm:cxn modelId="{A2B9A8FA-AC9D-4559-BF51-269D47648E37}" type="presParOf" srcId="{B33B1FBE-81AF-4364-8273-96662D3F1B55}" destId="{21DA908B-7165-479F-AD7F-FE2B59DE3C4B}" srcOrd="7" destOrd="0" presId="urn:microsoft.com/office/officeart/2005/8/layout/chevron2"/>
    <dgm:cxn modelId="{730E195F-34C9-45C7-BBD5-30838BB0D9A5}" type="presParOf" srcId="{B33B1FBE-81AF-4364-8273-96662D3F1B55}" destId="{4D622898-11B4-47D9-8EB7-EF4ECE01C090}" srcOrd="8" destOrd="0" presId="urn:microsoft.com/office/officeart/2005/8/layout/chevron2"/>
    <dgm:cxn modelId="{CA4055A0-4998-46C9-8E83-E0985499807B}" type="presParOf" srcId="{4D622898-11B4-47D9-8EB7-EF4ECE01C090}" destId="{750897E4-76B4-4B66-8D23-D0C313785A0E}" srcOrd="0" destOrd="0" presId="urn:microsoft.com/office/officeart/2005/8/layout/chevron2"/>
    <dgm:cxn modelId="{A73066D0-3B31-4861-B325-963C281B0B5F}" type="presParOf" srcId="{4D622898-11B4-47D9-8EB7-EF4ECE01C090}" destId="{7ABACD3A-D8E8-4B5E-9BCB-07EDED6EC2C2}" srcOrd="1" destOrd="0" presId="urn:microsoft.com/office/officeart/2005/8/layout/chevron2"/>
    <dgm:cxn modelId="{700BD68D-B49F-4500-8B47-EE89D03C9BA8}" type="presParOf" srcId="{B33B1FBE-81AF-4364-8273-96662D3F1B55}" destId="{703E909E-9AEE-4373-BC8A-21D360CB19C5}" srcOrd="9" destOrd="0" presId="urn:microsoft.com/office/officeart/2005/8/layout/chevron2"/>
    <dgm:cxn modelId="{3203FDFD-B4B5-49C4-BBB3-9C6B5F72CD7C}" type="presParOf" srcId="{B33B1FBE-81AF-4364-8273-96662D3F1B55}" destId="{AEBDCB16-EB2C-490B-BC61-3D2ED9BE7F2D}" srcOrd="10" destOrd="0" presId="urn:microsoft.com/office/officeart/2005/8/layout/chevron2"/>
    <dgm:cxn modelId="{012B7DC2-A7FF-4481-91CB-5A18C8BCFE33}" type="presParOf" srcId="{AEBDCB16-EB2C-490B-BC61-3D2ED9BE7F2D}" destId="{5B885575-5AA7-44AA-AD61-E32BF571FBDB}" srcOrd="0" destOrd="0" presId="urn:microsoft.com/office/officeart/2005/8/layout/chevron2"/>
    <dgm:cxn modelId="{E250213D-CF35-451A-B4D7-32DA9DE34A7D}"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a:solidFill>
          <a:srgbClr val="92D050">
            <a:alpha val="90000"/>
          </a:srgbClr>
        </a:solidFill>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F29F5104-D167-4533-9C42-B5F0521D137A}" type="presOf" srcId="{8A1B4A23-CF0F-4D99-A5B7-46FE8FF93051}" destId="{2EB14039-E1B7-40E4-85D1-EBAB24BBCF41}" srcOrd="0" destOrd="0" presId="urn:microsoft.com/office/officeart/2005/8/layout/chevron2"/>
    <dgm:cxn modelId="{711F1615-51B0-4B8B-93AF-C29C41F3B6F4}" type="presOf" srcId="{2EA51E22-5304-4F86-8794-6B893D8A993B}" destId="{C4D1A06A-90C6-4222-AECC-A12DF36ED864}"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04932E44-6E4B-4AA7-9FCB-232F68ABF407}" type="presOf" srcId="{A336DF21-AC1B-40A8-B78B-84EB855EA893}" destId="{E4234E85-57F9-4823-84C2-DBCD8B961EBF}"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01D8CF6E-6130-4130-90FC-56D4C787DCFD}" srcId="{A336DF21-AC1B-40A8-B78B-84EB855EA893}" destId="{04A131E2-94E9-40DF-8BD8-C65665921056}" srcOrd="0" destOrd="0" parTransId="{04B98DEF-9164-4266-B0E7-B5D13D33156F}" sibTransId="{1ABDA13F-5BEE-4753-BE77-AE90445FF23F}"/>
    <dgm:cxn modelId="{684F9B51-9C25-4D16-ABC2-8F8D7B304FE7}" type="presOf" srcId="{5534625F-B48A-4679-9996-1919AE3429E0}" destId="{0F180E61-F1EE-457E-A2D1-3D0480EB971E}" srcOrd="0" destOrd="0" presId="urn:microsoft.com/office/officeart/2005/8/layout/chevron2"/>
    <dgm:cxn modelId="{880AC277-CCE1-4F6A-9C89-244083CB86A8}" type="presOf" srcId="{B03EACBE-6CC6-479E-9BD1-9DB4B211A070}" destId="{37015891-BCB7-455A-B210-D1DE5FDA5A57}" srcOrd="0" destOrd="0" presId="urn:microsoft.com/office/officeart/2005/8/layout/chevron2"/>
    <dgm:cxn modelId="{B30B4D7A-0DC4-467D-9F25-8AEAE237CA10}" type="presOf" srcId="{E7C37978-C094-4066-A80C-D01A613C7FBA}" destId="{B33B1FBE-81AF-4364-8273-96662D3F1B55}"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AC28B589-DCDA-463E-B321-CF46E392B512}" type="presOf" srcId="{22E5F022-38B5-48D4-92A1-EBEFE24278B6}" destId="{7656772D-9881-4D6A-988C-B0A045920E09}" srcOrd="0" destOrd="0" presId="urn:microsoft.com/office/officeart/2005/8/layout/chevron2"/>
    <dgm:cxn modelId="{4CC285A4-FE42-4269-87EE-960EC61975A5}" type="presOf" srcId="{04A131E2-94E9-40DF-8BD8-C65665921056}" destId="{9DDBD9AB-1994-4861-8C03-4537A8FEE629}"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D2F51DBC-EE17-4071-A4B2-06E5A21B6BE5}" srcId="{98BA15DA-DC6E-4014-861B-748DF14A572D}" destId="{5534625F-B48A-4679-9996-1919AE3429E0}" srcOrd="0" destOrd="0" parTransId="{2D985B84-2806-4108-9FDB-CB515D3516E8}" sibTransId="{48AE59FC-1F14-4096-8BD4-BF99EFBE0B46}"/>
    <dgm:cxn modelId="{E21C28DB-F0E5-4D18-818C-460CBC6AFBCE}" type="presOf" srcId="{12244EBD-BE10-4F57-9FE4-80E513303948}" destId="{665FC560-1EB4-4E5A-8541-8C893090E5EA}" srcOrd="0" destOrd="0" presId="urn:microsoft.com/office/officeart/2005/8/layout/chevron2"/>
    <dgm:cxn modelId="{B0BE2BE4-0785-4EB3-8B39-C86E362C7FFA}" type="presOf" srcId="{98BA15DA-DC6E-4014-861B-748DF14A572D}" destId="{5B885575-5AA7-44AA-AD61-E32BF571FBDB}" srcOrd="0" destOrd="0" presId="urn:microsoft.com/office/officeart/2005/8/layout/chevron2"/>
    <dgm:cxn modelId="{9EA6ECE6-DC66-481F-AD33-DE837D0DE8B7}" type="presOf" srcId="{449696F0-F02C-45E2-BD48-51508DB63281}" destId="{750897E4-76B4-4B66-8D23-D0C313785A0E}" srcOrd="0" destOrd="0" presId="urn:microsoft.com/office/officeart/2005/8/layout/chevron2"/>
    <dgm:cxn modelId="{642DDCFB-3D5B-4F46-9560-D5AFB0B8D612}" type="presOf" srcId="{5FC48149-FA46-46A8-884A-5AF2F82064F1}" destId="{41A212EC-B094-4C14-A663-820F7996CC3D}" srcOrd="0" destOrd="0" presId="urn:microsoft.com/office/officeart/2005/8/layout/chevron2"/>
    <dgm:cxn modelId="{853622FD-761E-4646-9319-9152D36FAB93}" type="presOf" srcId="{C579369D-BE49-4829-B350-8B1DDF4753BD}" destId="{7ABACD3A-D8E8-4B5E-9BCB-07EDED6EC2C2}"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DF983BED-DDFE-4A1C-A730-D9EE82E9D009}" type="presParOf" srcId="{B33B1FBE-81AF-4364-8273-96662D3F1B55}" destId="{8FC3A4E8-CD85-40D5-ADBF-9F3413D23A09}" srcOrd="0" destOrd="0" presId="urn:microsoft.com/office/officeart/2005/8/layout/chevron2"/>
    <dgm:cxn modelId="{A1C14A06-722C-441C-BDCC-F5205133933A}" type="presParOf" srcId="{8FC3A4E8-CD85-40D5-ADBF-9F3413D23A09}" destId="{665FC560-1EB4-4E5A-8541-8C893090E5EA}" srcOrd="0" destOrd="0" presId="urn:microsoft.com/office/officeart/2005/8/layout/chevron2"/>
    <dgm:cxn modelId="{3BF0828E-1F01-4EC9-A4D0-A7E634B9714E}" type="presParOf" srcId="{8FC3A4E8-CD85-40D5-ADBF-9F3413D23A09}" destId="{7656772D-9881-4D6A-988C-B0A045920E09}" srcOrd="1" destOrd="0" presId="urn:microsoft.com/office/officeart/2005/8/layout/chevron2"/>
    <dgm:cxn modelId="{7A0B111D-CC8D-4C73-8CDD-490DF1A8D6BD}" type="presParOf" srcId="{B33B1FBE-81AF-4364-8273-96662D3F1B55}" destId="{60956C07-7EAC-4263-8579-AB4676E06D55}" srcOrd="1" destOrd="0" presId="urn:microsoft.com/office/officeart/2005/8/layout/chevron2"/>
    <dgm:cxn modelId="{2E22895D-DF54-498E-877C-B326CB4EF4B1}" type="presParOf" srcId="{B33B1FBE-81AF-4364-8273-96662D3F1B55}" destId="{061EAC82-6F7F-4F0B-BA27-65E7B4DA188B}" srcOrd="2" destOrd="0" presId="urn:microsoft.com/office/officeart/2005/8/layout/chevron2"/>
    <dgm:cxn modelId="{5A1D8B7D-8A06-4E11-86A1-F6A6642FB319}" type="presParOf" srcId="{061EAC82-6F7F-4F0B-BA27-65E7B4DA188B}" destId="{C4D1A06A-90C6-4222-AECC-A12DF36ED864}" srcOrd="0" destOrd="0" presId="urn:microsoft.com/office/officeart/2005/8/layout/chevron2"/>
    <dgm:cxn modelId="{60594025-9B76-4BAC-B60A-5F1E6E3CE3D3}" type="presParOf" srcId="{061EAC82-6F7F-4F0B-BA27-65E7B4DA188B}" destId="{41A212EC-B094-4C14-A663-820F7996CC3D}" srcOrd="1" destOrd="0" presId="urn:microsoft.com/office/officeart/2005/8/layout/chevron2"/>
    <dgm:cxn modelId="{D78BFFEA-98AB-46A1-A9C4-FFA664615D7A}" type="presParOf" srcId="{B33B1FBE-81AF-4364-8273-96662D3F1B55}" destId="{F07CE698-C05A-4BA3-B001-8074E2AA4960}" srcOrd="3" destOrd="0" presId="urn:microsoft.com/office/officeart/2005/8/layout/chevron2"/>
    <dgm:cxn modelId="{0D0F116A-D1C2-4511-9445-15F293B8D235}" type="presParOf" srcId="{B33B1FBE-81AF-4364-8273-96662D3F1B55}" destId="{94D6738F-A6DB-40B7-BE67-95BDFFB3398C}" srcOrd="4" destOrd="0" presId="urn:microsoft.com/office/officeart/2005/8/layout/chevron2"/>
    <dgm:cxn modelId="{A6727C2D-79C4-4FA9-B48B-E564E63D36CE}" type="presParOf" srcId="{94D6738F-A6DB-40B7-BE67-95BDFFB3398C}" destId="{E4234E85-57F9-4823-84C2-DBCD8B961EBF}" srcOrd="0" destOrd="0" presId="urn:microsoft.com/office/officeart/2005/8/layout/chevron2"/>
    <dgm:cxn modelId="{DB73CBAB-EE55-43EB-8A5F-B185690B289D}" type="presParOf" srcId="{94D6738F-A6DB-40B7-BE67-95BDFFB3398C}" destId="{9DDBD9AB-1994-4861-8C03-4537A8FEE629}" srcOrd="1" destOrd="0" presId="urn:microsoft.com/office/officeart/2005/8/layout/chevron2"/>
    <dgm:cxn modelId="{939C5212-A035-420B-8391-69FD99B3E047}" type="presParOf" srcId="{B33B1FBE-81AF-4364-8273-96662D3F1B55}" destId="{E3D73DFE-0D99-42B4-A47E-F903FF225B5E}" srcOrd="5" destOrd="0" presId="urn:microsoft.com/office/officeart/2005/8/layout/chevron2"/>
    <dgm:cxn modelId="{6A0D27C1-707B-4D58-AA4E-EB49B2E403D0}" type="presParOf" srcId="{B33B1FBE-81AF-4364-8273-96662D3F1B55}" destId="{D4A4E0F9-B73D-41E0-95BB-E8C7CC7BDCA0}" srcOrd="6" destOrd="0" presId="urn:microsoft.com/office/officeart/2005/8/layout/chevron2"/>
    <dgm:cxn modelId="{28021690-0508-4B67-AAEE-D7FE41003FD3}" type="presParOf" srcId="{D4A4E0F9-B73D-41E0-95BB-E8C7CC7BDCA0}" destId="{2EB14039-E1B7-40E4-85D1-EBAB24BBCF41}" srcOrd="0" destOrd="0" presId="urn:microsoft.com/office/officeart/2005/8/layout/chevron2"/>
    <dgm:cxn modelId="{B0EB7B10-B6B2-4546-8816-98D6D785225C}" type="presParOf" srcId="{D4A4E0F9-B73D-41E0-95BB-E8C7CC7BDCA0}" destId="{37015891-BCB7-455A-B210-D1DE5FDA5A57}" srcOrd="1" destOrd="0" presId="urn:microsoft.com/office/officeart/2005/8/layout/chevron2"/>
    <dgm:cxn modelId="{A2B9A8FA-AC9D-4559-BF51-269D47648E37}" type="presParOf" srcId="{B33B1FBE-81AF-4364-8273-96662D3F1B55}" destId="{21DA908B-7165-479F-AD7F-FE2B59DE3C4B}" srcOrd="7" destOrd="0" presId="urn:microsoft.com/office/officeart/2005/8/layout/chevron2"/>
    <dgm:cxn modelId="{730E195F-34C9-45C7-BBD5-30838BB0D9A5}" type="presParOf" srcId="{B33B1FBE-81AF-4364-8273-96662D3F1B55}" destId="{4D622898-11B4-47D9-8EB7-EF4ECE01C090}" srcOrd="8" destOrd="0" presId="urn:microsoft.com/office/officeart/2005/8/layout/chevron2"/>
    <dgm:cxn modelId="{CA4055A0-4998-46C9-8E83-E0985499807B}" type="presParOf" srcId="{4D622898-11B4-47D9-8EB7-EF4ECE01C090}" destId="{750897E4-76B4-4B66-8D23-D0C313785A0E}" srcOrd="0" destOrd="0" presId="urn:microsoft.com/office/officeart/2005/8/layout/chevron2"/>
    <dgm:cxn modelId="{A73066D0-3B31-4861-B325-963C281B0B5F}" type="presParOf" srcId="{4D622898-11B4-47D9-8EB7-EF4ECE01C090}" destId="{7ABACD3A-D8E8-4B5E-9BCB-07EDED6EC2C2}" srcOrd="1" destOrd="0" presId="urn:microsoft.com/office/officeart/2005/8/layout/chevron2"/>
    <dgm:cxn modelId="{700BD68D-B49F-4500-8B47-EE89D03C9BA8}" type="presParOf" srcId="{B33B1FBE-81AF-4364-8273-96662D3F1B55}" destId="{703E909E-9AEE-4373-BC8A-21D360CB19C5}" srcOrd="9" destOrd="0" presId="urn:microsoft.com/office/officeart/2005/8/layout/chevron2"/>
    <dgm:cxn modelId="{3203FDFD-B4B5-49C4-BBB3-9C6B5F72CD7C}" type="presParOf" srcId="{B33B1FBE-81AF-4364-8273-96662D3F1B55}" destId="{AEBDCB16-EB2C-490B-BC61-3D2ED9BE7F2D}" srcOrd="10" destOrd="0" presId="urn:microsoft.com/office/officeart/2005/8/layout/chevron2"/>
    <dgm:cxn modelId="{012B7DC2-A7FF-4481-91CB-5A18C8BCFE33}" type="presParOf" srcId="{AEBDCB16-EB2C-490B-BC61-3D2ED9BE7F2D}" destId="{5B885575-5AA7-44AA-AD61-E32BF571FBDB}" srcOrd="0" destOrd="0" presId="urn:microsoft.com/office/officeart/2005/8/layout/chevron2"/>
    <dgm:cxn modelId="{E250213D-CF35-451A-B4D7-32DA9DE34A7D}"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5ED24E9-A93C-4114-8CAE-489CA1100D0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611678D6-A398-4901-A826-5D7F914AAB09}">
      <dgm:prSet phldrT="[Text]"/>
      <dgm:spPr/>
      <dgm:t>
        <a:bodyPr/>
        <a:lstStyle/>
        <a:p>
          <a:r>
            <a:rPr lang="en-GB" dirty="0"/>
            <a:t>Representative of the objective</a:t>
          </a:r>
        </a:p>
      </dgm:t>
    </dgm:pt>
    <dgm:pt modelId="{A7EFAD3C-FEF9-4DA4-AA21-5C590A63BFB2}" type="parTrans" cxnId="{5DA9A83D-092A-42DE-BBD2-379F271B15AE}">
      <dgm:prSet/>
      <dgm:spPr/>
      <dgm:t>
        <a:bodyPr/>
        <a:lstStyle/>
        <a:p>
          <a:endParaRPr lang="en-GB"/>
        </a:p>
      </dgm:t>
    </dgm:pt>
    <dgm:pt modelId="{83C8B6C9-19C5-4A69-8EAF-A0CB02EA8CA9}" type="sibTrans" cxnId="{5DA9A83D-092A-42DE-BBD2-379F271B15AE}">
      <dgm:prSet/>
      <dgm:spPr/>
      <dgm:t>
        <a:bodyPr/>
        <a:lstStyle/>
        <a:p>
          <a:endParaRPr lang="en-GB"/>
        </a:p>
      </dgm:t>
    </dgm:pt>
    <dgm:pt modelId="{C12CAFFE-960D-4B38-980E-8322DCEC59BF}">
      <dgm:prSet/>
      <dgm:spPr/>
      <dgm:t>
        <a:bodyPr/>
        <a:lstStyle/>
        <a:p>
          <a:r>
            <a:rPr lang="en-GB" dirty="0"/>
            <a:t>Impact of </a:t>
          </a:r>
          <a:r>
            <a:rPr lang="en-GB" dirty="0" err="1"/>
            <a:t>multicollinearity</a:t>
          </a:r>
          <a:endParaRPr lang="en-GB" dirty="0"/>
        </a:p>
      </dgm:t>
    </dgm:pt>
    <dgm:pt modelId="{75BDF36D-929B-4ACA-82ED-8B175D363983}" type="parTrans" cxnId="{F44B11E2-02F9-4DB9-9B39-8E947796145E}">
      <dgm:prSet/>
      <dgm:spPr/>
      <dgm:t>
        <a:bodyPr/>
        <a:lstStyle/>
        <a:p>
          <a:endParaRPr lang="en-GB"/>
        </a:p>
      </dgm:t>
    </dgm:pt>
    <dgm:pt modelId="{CF0AAA3D-3186-46A4-A5A5-D9342E8D8590}" type="sibTrans" cxnId="{F44B11E2-02F9-4DB9-9B39-8E947796145E}">
      <dgm:prSet/>
      <dgm:spPr/>
      <dgm:t>
        <a:bodyPr/>
        <a:lstStyle/>
        <a:p>
          <a:endParaRPr lang="en-GB"/>
        </a:p>
      </dgm:t>
    </dgm:pt>
    <dgm:pt modelId="{A7FAE265-3A22-42F3-8B8B-30BF7F6A06BD}" type="pres">
      <dgm:prSet presAssocID="{F5ED24E9-A93C-4114-8CAE-489CA1100D09}" presName="diagram" presStyleCnt="0">
        <dgm:presLayoutVars>
          <dgm:dir/>
          <dgm:resizeHandles val="exact"/>
        </dgm:presLayoutVars>
      </dgm:prSet>
      <dgm:spPr/>
    </dgm:pt>
    <dgm:pt modelId="{F45E9233-25A9-4439-B0E8-94D370D2AAE7}" type="pres">
      <dgm:prSet presAssocID="{611678D6-A398-4901-A826-5D7F914AAB09}" presName="node" presStyleLbl="node1" presStyleIdx="0" presStyleCnt="2">
        <dgm:presLayoutVars>
          <dgm:bulletEnabled val="1"/>
        </dgm:presLayoutVars>
      </dgm:prSet>
      <dgm:spPr/>
    </dgm:pt>
    <dgm:pt modelId="{CF416EB0-F5AF-4D84-93AD-2C5BECC3FA9E}" type="pres">
      <dgm:prSet presAssocID="{83C8B6C9-19C5-4A69-8EAF-A0CB02EA8CA9}" presName="sibTrans" presStyleCnt="0"/>
      <dgm:spPr/>
    </dgm:pt>
    <dgm:pt modelId="{D75A2669-6140-47FA-AE75-F09DA5910544}" type="pres">
      <dgm:prSet presAssocID="{C12CAFFE-960D-4B38-980E-8322DCEC59BF}" presName="node" presStyleLbl="node1" presStyleIdx="1" presStyleCnt="2">
        <dgm:presLayoutVars>
          <dgm:bulletEnabled val="1"/>
        </dgm:presLayoutVars>
      </dgm:prSet>
      <dgm:spPr/>
    </dgm:pt>
  </dgm:ptLst>
  <dgm:cxnLst>
    <dgm:cxn modelId="{5DA9A83D-092A-42DE-BBD2-379F271B15AE}" srcId="{F5ED24E9-A93C-4114-8CAE-489CA1100D09}" destId="{611678D6-A398-4901-A826-5D7F914AAB09}" srcOrd="0" destOrd="0" parTransId="{A7EFAD3C-FEF9-4DA4-AA21-5C590A63BFB2}" sibTransId="{83C8B6C9-19C5-4A69-8EAF-A0CB02EA8CA9}"/>
    <dgm:cxn modelId="{8BC4D7A4-8496-4A12-8505-71ADE3DAD64E}" type="presOf" srcId="{611678D6-A398-4901-A826-5D7F914AAB09}" destId="{F45E9233-25A9-4439-B0E8-94D370D2AAE7}" srcOrd="0" destOrd="0" presId="urn:microsoft.com/office/officeart/2005/8/layout/default"/>
    <dgm:cxn modelId="{F44B11E2-02F9-4DB9-9B39-8E947796145E}" srcId="{F5ED24E9-A93C-4114-8CAE-489CA1100D09}" destId="{C12CAFFE-960D-4B38-980E-8322DCEC59BF}" srcOrd="1" destOrd="0" parTransId="{75BDF36D-929B-4ACA-82ED-8B175D363983}" sibTransId="{CF0AAA3D-3186-46A4-A5A5-D9342E8D8590}"/>
    <dgm:cxn modelId="{5FE5D5E6-FAAB-407E-9D57-31D3483E7ABE}" type="presOf" srcId="{C12CAFFE-960D-4B38-980E-8322DCEC59BF}" destId="{D75A2669-6140-47FA-AE75-F09DA5910544}" srcOrd="0" destOrd="0" presId="urn:microsoft.com/office/officeart/2005/8/layout/default"/>
    <dgm:cxn modelId="{FB92A9F0-AC51-4673-AEB6-C3B509F5D124}" type="presOf" srcId="{F5ED24E9-A93C-4114-8CAE-489CA1100D09}" destId="{A7FAE265-3A22-42F3-8B8B-30BF7F6A06BD}" srcOrd="0" destOrd="0" presId="urn:microsoft.com/office/officeart/2005/8/layout/default"/>
    <dgm:cxn modelId="{DB06FD12-DA09-4320-9703-E82589BFA31E}" type="presParOf" srcId="{A7FAE265-3A22-42F3-8B8B-30BF7F6A06BD}" destId="{F45E9233-25A9-4439-B0E8-94D370D2AAE7}" srcOrd="0" destOrd="0" presId="urn:microsoft.com/office/officeart/2005/8/layout/default"/>
    <dgm:cxn modelId="{C8963082-E76F-4D22-93FB-E2E7B09FB536}" type="presParOf" srcId="{A7FAE265-3A22-42F3-8B8B-30BF7F6A06BD}" destId="{CF416EB0-F5AF-4D84-93AD-2C5BECC3FA9E}" srcOrd="1" destOrd="0" presId="urn:microsoft.com/office/officeart/2005/8/layout/default"/>
    <dgm:cxn modelId="{6EBE9774-D259-400C-810E-2A725CE74AD9}" type="presParOf" srcId="{A7FAE265-3A22-42F3-8B8B-30BF7F6A06BD}" destId="{D75A2669-6140-47FA-AE75-F09DA591054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a:solidFill>
          <a:schemeClr val="accent1">
            <a:lumMod val="40000"/>
            <a:lumOff val="60000"/>
            <a:alpha val="90000"/>
          </a:schemeClr>
        </a:solidFill>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E145D60D-2BE1-4090-A46F-819924D1D619}" type="presOf" srcId="{12244EBD-BE10-4F57-9FE4-80E513303948}" destId="{665FC560-1EB4-4E5A-8541-8C893090E5EA}"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0BEE5C26-3FEC-495E-B1DB-9336F064D2A2}" type="presOf" srcId="{8A1B4A23-CF0F-4D99-A5B7-46FE8FF93051}" destId="{2EB14039-E1B7-40E4-85D1-EBAB24BBCF41}" srcOrd="0" destOrd="0" presId="urn:microsoft.com/office/officeart/2005/8/layout/chevron2"/>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DF8AF85C-D987-4B7B-9F77-099A235A60F5}" type="presOf" srcId="{A336DF21-AC1B-40A8-B78B-84EB855EA893}" destId="{E4234E85-57F9-4823-84C2-DBCD8B961EBF}" srcOrd="0" destOrd="0" presId="urn:microsoft.com/office/officeart/2005/8/layout/chevron2"/>
    <dgm:cxn modelId="{9F3C9960-0C30-4371-A4EC-1A76948FA89B}" type="presOf" srcId="{C579369D-BE49-4829-B350-8B1DDF4753BD}" destId="{7ABACD3A-D8E8-4B5E-9BCB-07EDED6EC2C2}"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7BC75467-C0A0-4229-9D97-9A01680A0448}" srcId="{E7C37978-C094-4066-A80C-D01A613C7FBA}" destId="{2EA51E22-5304-4F86-8794-6B893D8A993B}" srcOrd="1" destOrd="0" parTransId="{4C51DF8F-8BB3-4B4A-B538-AA47D4795F00}" sibTransId="{9F3633E6-9E30-4838-904B-F18C52D80A0B}"/>
    <dgm:cxn modelId="{4CC2F849-3F68-4A8A-91D1-B1DAFB371928}" type="presOf" srcId="{B03EACBE-6CC6-479E-9BD1-9DB4B211A070}" destId="{37015891-BCB7-455A-B210-D1DE5FDA5A57}" srcOrd="0" destOrd="0" presId="urn:microsoft.com/office/officeart/2005/8/layout/chevron2"/>
    <dgm:cxn modelId="{01D8CF6E-6130-4130-90FC-56D4C787DCFD}" srcId="{A336DF21-AC1B-40A8-B78B-84EB855EA893}" destId="{04A131E2-94E9-40DF-8BD8-C65665921056}" srcOrd="0" destOrd="0" parTransId="{04B98DEF-9164-4266-B0E7-B5D13D33156F}" sibTransId="{1ABDA13F-5BEE-4753-BE77-AE90445FF23F}"/>
    <dgm:cxn modelId="{DC62A857-21E1-46B1-9442-65A9CF106A65}" type="presOf" srcId="{22E5F022-38B5-48D4-92A1-EBEFE24278B6}" destId="{7656772D-9881-4D6A-988C-B0A045920E09}"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81FE0F87-197D-42DE-BB39-35389D07D333}" type="presOf" srcId="{98BA15DA-DC6E-4014-861B-748DF14A572D}" destId="{5B885575-5AA7-44AA-AD61-E32BF571FBDB}" srcOrd="0" destOrd="0" presId="urn:microsoft.com/office/officeart/2005/8/layout/chevron2"/>
    <dgm:cxn modelId="{C2EB4D8E-FC7F-4E62-B07F-79C433F9B599}" type="presOf" srcId="{449696F0-F02C-45E2-BD48-51508DB63281}" destId="{750897E4-76B4-4B66-8D23-D0C313785A0E}" srcOrd="0" destOrd="0" presId="urn:microsoft.com/office/officeart/2005/8/layout/chevron2"/>
    <dgm:cxn modelId="{EDA7E1AF-C9F5-4F50-8E66-A2C7EBD1ABC9}" type="presOf" srcId="{E7C37978-C094-4066-A80C-D01A613C7FBA}" destId="{B33B1FBE-81AF-4364-8273-96662D3F1B55}"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F213EBB6-30D2-4F3C-AA7F-AEE011B2C1A0}" type="presOf" srcId="{5534625F-B48A-4679-9996-1919AE3429E0}" destId="{0F180E61-F1EE-457E-A2D1-3D0480EB971E}" srcOrd="0" destOrd="0" presId="urn:microsoft.com/office/officeart/2005/8/layout/chevron2"/>
    <dgm:cxn modelId="{E54FC9B8-E340-4A28-BF21-3DA00859CD16}" type="presOf" srcId="{04A131E2-94E9-40DF-8BD8-C65665921056}" destId="{9DDBD9AB-1994-4861-8C03-4537A8FEE629}" srcOrd="0" destOrd="0" presId="urn:microsoft.com/office/officeart/2005/8/layout/chevron2"/>
    <dgm:cxn modelId="{D2F51DBC-EE17-4071-A4B2-06E5A21B6BE5}" srcId="{98BA15DA-DC6E-4014-861B-748DF14A572D}" destId="{5534625F-B48A-4679-9996-1919AE3429E0}" srcOrd="0" destOrd="0" parTransId="{2D985B84-2806-4108-9FDB-CB515D3516E8}" sibTransId="{48AE59FC-1F14-4096-8BD4-BF99EFBE0B46}"/>
    <dgm:cxn modelId="{D08713E0-62F9-4379-AD28-B4C2E1129B75}" type="presOf" srcId="{5FC48149-FA46-46A8-884A-5AF2F82064F1}" destId="{41A212EC-B094-4C14-A663-820F7996CC3D}" srcOrd="0" destOrd="0" presId="urn:microsoft.com/office/officeart/2005/8/layout/chevron2"/>
    <dgm:cxn modelId="{F7F972F7-DA6E-4381-A779-51D33A7D6CA3}" type="presOf" srcId="{2EA51E22-5304-4F86-8794-6B893D8A993B}" destId="{C4D1A06A-90C6-4222-AECC-A12DF36ED864}"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EB4744D5-3D76-4979-9636-AF93D7398954}" type="presParOf" srcId="{B33B1FBE-81AF-4364-8273-96662D3F1B55}" destId="{8FC3A4E8-CD85-40D5-ADBF-9F3413D23A09}" srcOrd="0" destOrd="0" presId="urn:microsoft.com/office/officeart/2005/8/layout/chevron2"/>
    <dgm:cxn modelId="{239F502B-70D5-4BAF-A882-D64EFD3DCE8E}" type="presParOf" srcId="{8FC3A4E8-CD85-40D5-ADBF-9F3413D23A09}" destId="{665FC560-1EB4-4E5A-8541-8C893090E5EA}" srcOrd="0" destOrd="0" presId="urn:microsoft.com/office/officeart/2005/8/layout/chevron2"/>
    <dgm:cxn modelId="{2150534C-A567-4DDC-8F76-3314131F501D}" type="presParOf" srcId="{8FC3A4E8-CD85-40D5-ADBF-9F3413D23A09}" destId="{7656772D-9881-4D6A-988C-B0A045920E09}" srcOrd="1" destOrd="0" presId="urn:microsoft.com/office/officeart/2005/8/layout/chevron2"/>
    <dgm:cxn modelId="{74CDAA7F-757F-421B-8540-4937E8D41E39}" type="presParOf" srcId="{B33B1FBE-81AF-4364-8273-96662D3F1B55}" destId="{60956C07-7EAC-4263-8579-AB4676E06D55}" srcOrd="1" destOrd="0" presId="urn:microsoft.com/office/officeart/2005/8/layout/chevron2"/>
    <dgm:cxn modelId="{24339B42-44E6-4A47-B09E-0346B4ABF46F}" type="presParOf" srcId="{B33B1FBE-81AF-4364-8273-96662D3F1B55}" destId="{061EAC82-6F7F-4F0B-BA27-65E7B4DA188B}" srcOrd="2" destOrd="0" presId="urn:microsoft.com/office/officeart/2005/8/layout/chevron2"/>
    <dgm:cxn modelId="{386BFC00-CF8C-4546-A9E2-D59D4D15D95E}" type="presParOf" srcId="{061EAC82-6F7F-4F0B-BA27-65E7B4DA188B}" destId="{C4D1A06A-90C6-4222-AECC-A12DF36ED864}" srcOrd="0" destOrd="0" presId="urn:microsoft.com/office/officeart/2005/8/layout/chevron2"/>
    <dgm:cxn modelId="{9EFD61F9-EA9C-4FCA-A0B6-0DD4C0AF1AB4}" type="presParOf" srcId="{061EAC82-6F7F-4F0B-BA27-65E7B4DA188B}" destId="{41A212EC-B094-4C14-A663-820F7996CC3D}" srcOrd="1" destOrd="0" presId="urn:microsoft.com/office/officeart/2005/8/layout/chevron2"/>
    <dgm:cxn modelId="{900F4451-8A06-4840-A2D9-475A553FA46B}" type="presParOf" srcId="{B33B1FBE-81AF-4364-8273-96662D3F1B55}" destId="{F07CE698-C05A-4BA3-B001-8074E2AA4960}" srcOrd="3" destOrd="0" presId="urn:microsoft.com/office/officeart/2005/8/layout/chevron2"/>
    <dgm:cxn modelId="{D793BB65-FDFE-4158-B94E-494649007196}" type="presParOf" srcId="{B33B1FBE-81AF-4364-8273-96662D3F1B55}" destId="{94D6738F-A6DB-40B7-BE67-95BDFFB3398C}" srcOrd="4" destOrd="0" presId="urn:microsoft.com/office/officeart/2005/8/layout/chevron2"/>
    <dgm:cxn modelId="{B4729C7C-F9D6-4FF4-98A7-91A5EB576A02}" type="presParOf" srcId="{94D6738F-A6DB-40B7-BE67-95BDFFB3398C}" destId="{E4234E85-57F9-4823-84C2-DBCD8B961EBF}" srcOrd="0" destOrd="0" presId="urn:microsoft.com/office/officeart/2005/8/layout/chevron2"/>
    <dgm:cxn modelId="{46446088-5E15-4234-97E0-AFCC228FC77B}" type="presParOf" srcId="{94D6738F-A6DB-40B7-BE67-95BDFFB3398C}" destId="{9DDBD9AB-1994-4861-8C03-4537A8FEE629}" srcOrd="1" destOrd="0" presId="urn:microsoft.com/office/officeart/2005/8/layout/chevron2"/>
    <dgm:cxn modelId="{0CBAE675-4074-4FFC-A2A3-2E7B94D1E9DE}" type="presParOf" srcId="{B33B1FBE-81AF-4364-8273-96662D3F1B55}" destId="{E3D73DFE-0D99-42B4-A47E-F903FF225B5E}" srcOrd="5" destOrd="0" presId="urn:microsoft.com/office/officeart/2005/8/layout/chevron2"/>
    <dgm:cxn modelId="{0920C359-DD82-447C-9B4D-908498B1AA23}" type="presParOf" srcId="{B33B1FBE-81AF-4364-8273-96662D3F1B55}" destId="{D4A4E0F9-B73D-41E0-95BB-E8C7CC7BDCA0}" srcOrd="6" destOrd="0" presId="urn:microsoft.com/office/officeart/2005/8/layout/chevron2"/>
    <dgm:cxn modelId="{AE26A457-1065-4396-AAC9-936C0F5237A6}" type="presParOf" srcId="{D4A4E0F9-B73D-41E0-95BB-E8C7CC7BDCA0}" destId="{2EB14039-E1B7-40E4-85D1-EBAB24BBCF41}" srcOrd="0" destOrd="0" presId="urn:microsoft.com/office/officeart/2005/8/layout/chevron2"/>
    <dgm:cxn modelId="{92447D92-DADF-4A77-8747-7CD8AE06E8A5}" type="presParOf" srcId="{D4A4E0F9-B73D-41E0-95BB-E8C7CC7BDCA0}" destId="{37015891-BCB7-455A-B210-D1DE5FDA5A57}" srcOrd="1" destOrd="0" presId="urn:microsoft.com/office/officeart/2005/8/layout/chevron2"/>
    <dgm:cxn modelId="{6DAE1CE3-A0AC-48E1-84A3-7773A5179F09}" type="presParOf" srcId="{B33B1FBE-81AF-4364-8273-96662D3F1B55}" destId="{21DA908B-7165-479F-AD7F-FE2B59DE3C4B}" srcOrd="7" destOrd="0" presId="urn:microsoft.com/office/officeart/2005/8/layout/chevron2"/>
    <dgm:cxn modelId="{C57EA193-1361-4FC7-9CA4-1E3218F9E1CC}" type="presParOf" srcId="{B33B1FBE-81AF-4364-8273-96662D3F1B55}" destId="{4D622898-11B4-47D9-8EB7-EF4ECE01C090}" srcOrd="8" destOrd="0" presId="urn:microsoft.com/office/officeart/2005/8/layout/chevron2"/>
    <dgm:cxn modelId="{656D7601-323F-446F-8EFD-8A9A463B6840}" type="presParOf" srcId="{4D622898-11B4-47D9-8EB7-EF4ECE01C090}" destId="{750897E4-76B4-4B66-8D23-D0C313785A0E}" srcOrd="0" destOrd="0" presId="urn:microsoft.com/office/officeart/2005/8/layout/chevron2"/>
    <dgm:cxn modelId="{9179FD73-430E-4EC4-8003-0028725EB052}" type="presParOf" srcId="{4D622898-11B4-47D9-8EB7-EF4ECE01C090}" destId="{7ABACD3A-D8E8-4B5E-9BCB-07EDED6EC2C2}" srcOrd="1" destOrd="0" presId="urn:microsoft.com/office/officeart/2005/8/layout/chevron2"/>
    <dgm:cxn modelId="{343103DC-D923-4A63-929C-066CCC24A843}" type="presParOf" srcId="{B33B1FBE-81AF-4364-8273-96662D3F1B55}" destId="{703E909E-9AEE-4373-BC8A-21D360CB19C5}" srcOrd="9" destOrd="0" presId="urn:microsoft.com/office/officeart/2005/8/layout/chevron2"/>
    <dgm:cxn modelId="{7DB4F223-BC82-4D26-A90C-F74762B62A91}" type="presParOf" srcId="{B33B1FBE-81AF-4364-8273-96662D3F1B55}" destId="{AEBDCB16-EB2C-490B-BC61-3D2ED9BE7F2D}" srcOrd="10" destOrd="0" presId="urn:microsoft.com/office/officeart/2005/8/layout/chevron2"/>
    <dgm:cxn modelId="{A6CA81DD-7004-423C-A88C-21E1685047F5}" type="presParOf" srcId="{AEBDCB16-EB2C-490B-BC61-3D2ED9BE7F2D}" destId="{5B885575-5AA7-44AA-AD61-E32BF571FBDB}" srcOrd="0" destOrd="0" presId="urn:microsoft.com/office/officeart/2005/8/layout/chevron2"/>
    <dgm:cxn modelId="{0B4C20AA-7A5A-4409-8B3D-153BB0C76387}"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C37978-C094-4066-A80C-D01A613C7F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12244EBD-BE10-4F57-9FE4-80E513303948}">
      <dgm:prSet phldrT="[Text]" custT="1"/>
      <dgm:spPr/>
      <dgm:t>
        <a:bodyPr/>
        <a:lstStyle/>
        <a:p>
          <a:r>
            <a:rPr lang="en-US" sz="2400" dirty="0"/>
            <a:t>1</a:t>
          </a:r>
        </a:p>
      </dgm:t>
    </dgm:pt>
    <dgm:pt modelId="{8E38DB5A-E563-4CB7-A449-DF00ACE380A2}" type="parTrans" cxnId="{188ADA7A-58B9-4A0F-A48C-523E6C088049}">
      <dgm:prSet/>
      <dgm:spPr/>
      <dgm:t>
        <a:bodyPr/>
        <a:lstStyle/>
        <a:p>
          <a:endParaRPr lang="en-US" sz="2400"/>
        </a:p>
      </dgm:t>
    </dgm:pt>
    <dgm:pt modelId="{C67E0BAB-09F9-472F-A45E-B5902E8D76A4}" type="sibTrans" cxnId="{188ADA7A-58B9-4A0F-A48C-523E6C088049}">
      <dgm:prSet/>
      <dgm:spPr/>
      <dgm:t>
        <a:bodyPr/>
        <a:lstStyle/>
        <a:p>
          <a:endParaRPr lang="en-US" sz="2400"/>
        </a:p>
      </dgm:t>
    </dgm:pt>
    <dgm:pt modelId="{2EA51E22-5304-4F86-8794-6B893D8A993B}">
      <dgm:prSet phldrT="[Text]" custT="1"/>
      <dgm:spPr/>
      <dgm:t>
        <a:bodyPr/>
        <a:lstStyle/>
        <a:p>
          <a:r>
            <a:rPr lang="en-US" sz="2400" dirty="0"/>
            <a:t>2</a:t>
          </a:r>
        </a:p>
      </dgm:t>
    </dgm:pt>
    <dgm:pt modelId="{4C51DF8F-8BB3-4B4A-B538-AA47D4795F00}" type="parTrans" cxnId="{7BC75467-C0A0-4229-9D97-9A01680A0448}">
      <dgm:prSet/>
      <dgm:spPr/>
      <dgm:t>
        <a:bodyPr/>
        <a:lstStyle/>
        <a:p>
          <a:endParaRPr lang="en-US" sz="2400"/>
        </a:p>
      </dgm:t>
    </dgm:pt>
    <dgm:pt modelId="{9F3633E6-9E30-4838-904B-F18C52D80A0B}" type="sibTrans" cxnId="{7BC75467-C0A0-4229-9D97-9A01680A0448}">
      <dgm:prSet/>
      <dgm:spPr/>
      <dgm:t>
        <a:bodyPr/>
        <a:lstStyle/>
        <a:p>
          <a:endParaRPr lang="en-US" sz="2400"/>
        </a:p>
      </dgm:t>
    </dgm:pt>
    <dgm:pt modelId="{A336DF21-AC1B-40A8-B78B-84EB855EA893}">
      <dgm:prSet phldrT="[Text]" custT="1"/>
      <dgm:spPr/>
      <dgm:t>
        <a:bodyPr/>
        <a:lstStyle/>
        <a:p>
          <a:r>
            <a:rPr lang="en-US" sz="2400" dirty="0"/>
            <a:t>3</a:t>
          </a:r>
        </a:p>
      </dgm:t>
    </dgm:pt>
    <dgm:pt modelId="{1570A5CA-07FD-4EC1-A2BF-C949D301D31D}" type="parTrans" cxnId="{C266ED7A-FD7C-491E-901F-3086C2E0D9E7}">
      <dgm:prSet/>
      <dgm:spPr/>
      <dgm:t>
        <a:bodyPr/>
        <a:lstStyle/>
        <a:p>
          <a:endParaRPr lang="en-US" sz="2400"/>
        </a:p>
      </dgm:t>
    </dgm:pt>
    <dgm:pt modelId="{1131EDE0-F2B8-4F3E-8A8C-5FE3F4768F4D}" type="sibTrans" cxnId="{C266ED7A-FD7C-491E-901F-3086C2E0D9E7}">
      <dgm:prSet/>
      <dgm:spPr/>
      <dgm:t>
        <a:bodyPr/>
        <a:lstStyle/>
        <a:p>
          <a:endParaRPr lang="en-US" sz="2400"/>
        </a:p>
      </dgm:t>
    </dgm:pt>
    <dgm:pt modelId="{98BA15DA-DC6E-4014-861B-748DF14A572D}">
      <dgm:prSet phldrT="[Text]" custT="1"/>
      <dgm:spPr/>
      <dgm:t>
        <a:bodyPr/>
        <a:lstStyle/>
        <a:p>
          <a:r>
            <a:rPr lang="en-US" sz="2400" dirty="0"/>
            <a:t>6</a:t>
          </a:r>
        </a:p>
      </dgm:t>
    </dgm:pt>
    <dgm:pt modelId="{2D0A47F0-7B79-4E6E-8321-7D89AA4EC0DD}" type="parTrans" cxnId="{2BBCCD81-DFF3-4311-A30D-F11E3BCA3400}">
      <dgm:prSet/>
      <dgm:spPr/>
      <dgm:t>
        <a:bodyPr/>
        <a:lstStyle/>
        <a:p>
          <a:endParaRPr lang="en-US" sz="2400"/>
        </a:p>
      </dgm:t>
    </dgm:pt>
    <dgm:pt modelId="{6BDFB5F9-14CE-4F2C-AB3A-72504D2723A5}" type="sibTrans" cxnId="{2BBCCD81-DFF3-4311-A30D-F11E3BCA3400}">
      <dgm:prSet/>
      <dgm:spPr/>
      <dgm:t>
        <a:bodyPr/>
        <a:lstStyle/>
        <a:p>
          <a:endParaRPr lang="en-US" sz="2400"/>
        </a:p>
      </dgm:t>
    </dgm:pt>
    <dgm:pt modelId="{8A1B4A23-CF0F-4D99-A5B7-46FE8FF93051}">
      <dgm:prSet phldrT="[Text]" custT="1"/>
      <dgm:spPr/>
      <dgm:t>
        <a:bodyPr/>
        <a:lstStyle/>
        <a:p>
          <a:r>
            <a:rPr lang="en-US" sz="2400" dirty="0"/>
            <a:t>4</a:t>
          </a:r>
        </a:p>
      </dgm:t>
    </dgm:pt>
    <dgm:pt modelId="{62422882-01AD-41E1-BAA1-4DCF2E907A39}" type="parTrans" cxnId="{EFA238B5-CC72-4629-9997-C7F12CCBBE76}">
      <dgm:prSet/>
      <dgm:spPr/>
      <dgm:t>
        <a:bodyPr/>
        <a:lstStyle/>
        <a:p>
          <a:endParaRPr lang="en-US" sz="2400"/>
        </a:p>
      </dgm:t>
    </dgm:pt>
    <dgm:pt modelId="{095ED3C7-8C5B-4408-A6F8-4F7C4B2573CB}" type="sibTrans" cxnId="{EFA238B5-CC72-4629-9997-C7F12CCBBE76}">
      <dgm:prSet/>
      <dgm:spPr/>
      <dgm:t>
        <a:bodyPr/>
        <a:lstStyle/>
        <a:p>
          <a:endParaRPr lang="en-US" sz="2400"/>
        </a:p>
      </dgm:t>
    </dgm:pt>
    <dgm:pt modelId="{449696F0-F02C-45E2-BD48-51508DB63281}">
      <dgm:prSet phldrT="[Text]" custT="1"/>
      <dgm:spPr/>
      <dgm:t>
        <a:bodyPr/>
        <a:lstStyle/>
        <a:p>
          <a:r>
            <a:rPr lang="en-US" sz="2400" dirty="0"/>
            <a:t>5</a:t>
          </a:r>
        </a:p>
      </dgm:t>
    </dgm:pt>
    <dgm:pt modelId="{A95E6510-5A76-43CB-8029-8739CD74031F}" type="parTrans" cxnId="{9E1F5C1A-D52F-4ACC-8ABD-577FA5839E57}">
      <dgm:prSet/>
      <dgm:spPr/>
      <dgm:t>
        <a:bodyPr/>
        <a:lstStyle/>
        <a:p>
          <a:endParaRPr lang="en-US" sz="2400"/>
        </a:p>
      </dgm:t>
    </dgm:pt>
    <dgm:pt modelId="{612FAAA3-114B-4A67-96C1-6B34D175CE13}" type="sibTrans" cxnId="{9E1F5C1A-D52F-4ACC-8ABD-577FA5839E57}">
      <dgm:prSet/>
      <dgm:spPr/>
      <dgm:t>
        <a:bodyPr/>
        <a:lstStyle/>
        <a:p>
          <a:endParaRPr lang="en-US" sz="2400"/>
        </a:p>
      </dgm:t>
    </dgm:pt>
    <dgm:pt modelId="{22E5F022-38B5-48D4-92A1-EBEFE24278B6}">
      <dgm:prSet custT="1"/>
      <dgm:spPr/>
      <dgm:t>
        <a:bodyPr/>
        <a:lstStyle/>
        <a:p>
          <a:r>
            <a:rPr lang="en-US" sz="2400" dirty="0"/>
            <a:t>Formulate the problem</a:t>
          </a:r>
        </a:p>
      </dgm:t>
    </dgm:pt>
    <dgm:pt modelId="{2270A152-1423-4F71-9F98-22C0AA6B07FF}" type="parTrans" cxnId="{3E657545-5420-4A06-8432-6EBCF67D50E9}">
      <dgm:prSet/>
      <dgm:spPr/>
      <dgm:t>
        <a:bodyPr/>
        <a:lstStyle/>
        <a:p>
          <a:endParaRPr lang="en-US" sz="2400"/>
        </a:p>
      </dgm:t>
    </dgm:pt>
    <dgm:pt modelId="{09D87F8A-7BA8-4B80-8590-9B93F45A7071}" type="sibTrans" cxnId="{3E657545-5420-4A06-8432-6EBCF67D50E9}">
      <dgm:prSet/>
      <dgm:spPr/>
      <dgm:t>
        <a:bodyPr/>
        <a:lstStyle/>
        <a:p>
          <a:endParaRPr lang="en-US" sz="2400"/>
        </a:p>
      </dgm:t>
    </dgm:pt>
    <dgm:pt modelId="{5FC48149-FA46-46A8-884A-5AF2F82064F1}">
      <dgm:prSet custT="1"/>
      <dgm:spPr/>
      <dgm:t>
        <a:bodyPr/>
        <a:lstStyle/>
        <a:p>
          <a:r>
            <a:rPr lang="en-US" sz="2400" dirty="0"/>
            <a:t>Select a distance measure</a:t>
          </a:r>
        </a:p>
      </dgm:t>
    </dgm:pt>
    <dgm:pt modelId="{BE7DB41A-1A31-4D9A-96BB-FB21B14BC852}" type="parTrans" cxnId="{8344C1FD-35C2-43B0-93CE-A353D1C4EF1F}">
      <dgm:prSet/>
      <dgm:spPr/>
      <dgm:t>
        <a:bodyPr/>
        <a:lstStyle/>
        <a:p>
          <a:endParaRPr lang="en-US" sz="2400"/>
        </a:p>
      </dgm:t>
    </dgm:pt>
    <dgm:pt modelId="{6806FD45-6D12-4795-82B2-767357B62679}" type="sibTrans" cxnId="{8344C1FD-35C2-43B0-93CE-A353D1C4EF1F}">
      <dgm:prSet/>
      <dgm:spPr/>
      <dgm:t>
        <a:bodyPr/>
        <a:lstStyle/>
        <a:p>
          <a:endParaRPr lang="en-US" sz="2400"/>
        </a:p>
      </dgm:t>
    </dgm:pt>
    <dgm:pt modelId="{04A131E2-94E9-40DF-8BD8-C65665921056}">
      <dgm:prSet custT="1"/>
      <dgm:spPr>
        <a:solidFill>
          <a:schemeClr val="accent1">
            <a:lumMod val="40000"/>
            <a:lumOff val="60000"/>
            <a:alpha val="90000"/>
          </a:schemeClr>
        </a:solidFill>
      </dgm:spPr>
      <dgm:t>
        <a:bodyPr/>
        <a:lstStyle/>
        <a:p>
          <a:r>
            <a:rPr lang="en-US" sz="2400" dirty="0"/>
            <a:t>Select a clustering procedure</a:t>
          </a:r>
        </a:p>
      </dgm:t>
    </dgm:pt>
    <dgm:pt modelId="{04B98DEF-9164-4266-B0E7-B5D13D33156F}" type="parTrans" cxnId="{01D8CF6E-6130-4130-90FC-56D4C787DCFD}">
      <dgm:prSet/>
      <dgm:spPr/>
      <dgm:t>
        <a:bodyPr/>
        <a:lstStyle/>
        <a:p>
          <a:endParaRPr lang="en-US" sz="2400"/>
        </a:p>
      </dgm:t>
    </dgm:pt>
    <dgm:pt modelId="{1ABDA13F-5BEE-4753-BE77-AE90445FF23F}" type="sibTrans" cxnId="{01D8CF6E-6130-4130-90FC-56D4C787DCFD}">
      <dgm:prSet/>
      <dgm:spPr/>
      <dgm:t>
        <a:bodyPr/>
        <a:lstStyle/>
        <a:p>
          <a:endParaRPr lang="en-US" sz="2400"/>
        </a:p>
      </dgm:t>
    </dgm:pt>
    <dgm:pt modelId="{B03EACBE-6CC6-479E-9BD1-9DB4B211A070}">
      <dgm:prSet custT="1"/>
      <dgm:spPr/>
      <dgm:t>
        <a:bodyPr/>
        <a:lstStyle/>
        <a:p>
          <a:r>
            <a:rPr lang="en-US" sz="2400" dirty="0"/>
            <a:t>Decide on the number of clusters</a:t>
          </a:r>
        </a:p>
      </dgm:t>
    </dgm:pt>
    <dgm:pt modelId="{162124F4-5744-4622-9622-53E02C628F18}" type="parTrans" cxnId="{2F877C27-5297-4F1B-AB53-6898AA890FC9}">
      <dgm:prSet/>
      <dgm:spPr/>
      <dgm:t>
        <a:bodyPr/>
        <a:lstStyle/>
        <a:p>
          <a:endParaRPr lang="en-US" sz="2400"/>
        </a:p>
      </dgm:t>
    </dgm:pt>
    <dgm:pt modelId="{118AC29D-BBCB-4254-B664-0E8AE1C53E67}" type="sibTrans" cxnId="{2F877C27-5297-4F1B-AB53-6898AA890FC9}">
      <dgm:prSet/>
      <dgm:spPr/>
      <dgm:t>
        <a:bodyPr/>
        <a:lstStyle/>
        <a:p>
          <a:endParaRPr lang="en-US" sz="2400"/>
        </a:p>
      </dgm:t>
    </dgm:pt>
    <dgm:pt modelId="{C579369D-BE49-4829-B350-8B1DDF4753BD}">
      <dgm:prSet custT="1"/>
      <dgm:spPr/>
      <dgm:t>
        <a:bodyPr/>
        <a:lstStyle/>
        <a:p>
          <a:r>
            <a:rPr lang="en-US" sz="2400" dirty="0"/>
            <a:t>Interpret and profile the clusters</a:t>
          </a:r>
        </a:p>
      </dgm:t>
    </dgm:pt>
    <dgm:pt modelId="{4F884F01-7450-4F41-A5A4-6D700373E85A}" type="parTrans" cxnId="{81EAE92C-4D8D-4E64-BA11-4B3D8F3E14B4}">
      <dgm:prSet/>
      <dgm:spPr/>
      <dgm:t>
        <a:bodyPr/>
        <a:lstStyle/>
        <a:p>
          <a:endParaRPr lang="en-US" sz="2400"/>
        </a:p>
      </dgm:t>
    </dgm:pt>
    <dgm:pt modelId="{AB67F96C-4091-458A-8E62-F04B1DF9BB1F}" type="sibTrans" cxnId="{81EAE92C-4D8D-4E64-BA11-4B3D8F3E14B4}">
      <dgm:prSet/>
      <dgm:spPr/>
      <dgm:t>
        <a:bodyPr/>
        <a:lstStyle/>
        <a:p>
          <a:endParaRPr lang="en-US" sz="2400"/>
        </a:p>
      </dgm:t>
    </dgm:pt>
    <dgm:pt modelId="{5534625F-B48A-4679-9996-1919AE3429E0}">
      <dgm:prSet custT="1"/>
      <dgm:spPr/>
      <dgm:t>
        <a:bodyPr/>
        <a:lstStyle/>
        <a:p>
          <a:r>
            <a:rPr lang="en-US" sz="2400" dirty="0"/>
            <a:t>Assess the validity of the clustering</a:t>
          </a:r>
        </a:p>
      </dgm:t>
    </dgm:pt>
    <dgm:pt modelId="{2D985B84-2806-4108-9FDB-CB515D3516E8}" type="parTrans" cxnId="{D2F51DBC-EE17-4071-A4B2-06E5A21B6BE5}">
      <dgm:prSet/>
      <dgm:spPr/>
      <dgm:t>
        <a:bodyPr/>
        <a:lstStyle/>
        <a:p>
          <a:endParaRPr lang="en-US" sz="2400"/>
        </a:p>
      </dgm:t>
    </dgm:pt>
    <dgm:pt modelId="{48AE59FC-1F14-4096-8BD4-BF99EFBE0B46}" type="sibTrans" cxnId="{D2F51DBC-EE17-4071-A4B2-06E5A21B6BE5}">
      <dgm:prSet/>
      <dgm:spPr/>
      <dgm:t>
        <a:bodyPr/>
        <a:lstStyle/>
        <a:p>
          <a:endParaRPr lang="en-US" sz="2400"/>
        </a:p>
      </dgm:t>
    </dgm:pt>
    <dgm:pt modelId="{B33B1FBE-81AF-4364-8273-96662D3F1B55}" type="pres">
      <dgm:prSet presAssocID="{E7C37978-C094-4066-A80C-D01A613C7FBA}" presName="linearFlow" presStyleCnt="0">
        <dgm:presLayoutVars>
          <dgm:dir/>
          <dgm:animLvl val="lvl"/>
          <dgm:resizeHandles val="exact"/>
        </dgm:presLayoutVars>
      </dgm:prSet>
      <dgm:spPr/>
    </dgm:pt>
    <dgm:pt modelId="{8FC3A4E8-CD85-40D5-ADBF-9F3413D23A09}" type="pres">
      <dgm:prSet presAssocID="{12244EBD-BE10-4F57-9FE4-80E513303948}" presName="composite" presStyleCnt="0"/>
      <dgm:spPr/>
    </dgm:pt>
    <dgm:pt modelId="{665FC560-1EB4-4E5A-8541-8C893090E5EA}" type="pres">
      <dgm:prSet presAssocID="{12244EBD-BE10-4F57-9FE4-80E513303948}" presName="parentText" presStyleLbl="alignNode1" presStyleIdx="0" presStyleCnt="6">
        <dgm:presLayoutVars>
          <dgm:chMax val="1"/>
          <dgm:bulletEnabled val="1"/>
        </dgm:presLayoutVars>
      </dgm:prSet>
      <dgm:spPr/>
    </dgm:pt>
    <dgm:pt modelId="{7656772D-9881-4D6A-988C-B0A045920E09}" type="pres">
      <dgm:prSet presAssocID="{12244EBD-BE10-4F57-9FE4-80E513303948}" presName="descendantText" presStyleLbl="alignAcc1" presStyleIdx="0" presStyleCnt="6">
        <dgm:presLayoutVars>
          <dgm:bulletEnabled val="1"/>
        </dgm:presLayoutVars>
      </dgm:prSet>
      <dgm:spPr/>
    </dgm:pt>
    <dgm:pt modelId="{60956C07-7EAC-4263-8579-AB4676E06D55}" type="pres">
      <dgm:prSet presAssocID="{C67E0BAB-09F9-472F-A45E-B5902E8D76A4}" presName="sp" presStyleCnt="0"/>
      <dgm:spPr/>
    </dgm:pt>
    <dgm:pt modelId="{061EAC82-6F7F-4F0B-BA27-65E7B4DA188B}" type="pres">
      <dgm:prSet presAssocID="{2EA51E22-5304-4F86-8794-6B893D8A993B}" presName="composite" presStyleCnt="0"/>
      <dgm:spPr/>
    </dgm:pt>
    <dgm:pt modelId="{C4D1A06A-90C6-4222-AECC-A12DF36ED864}" type="pres">
      <dgm:prSet presAssocID="{2EA51E22-5304-4F86-8794-6B893D8A993B}" presName="parentText" presStyleLbl="alignNode1" presStyleIdx="1" presStyleCnt="6">
        <dgm:presLayoutVars>
          <dgm:chMax val="1"/>
          <dgm:bulletEnabled val="1"/>
        </dgm:presLayoutVars>
      </dgm:prSet>
      <dgm:spPr/>
    </dgm:pt>
    <dgm:pt modelId="{41A212EC-B094-4C14-A663-820F7996CC3D}" type="pres">
      <dgm:prSet presAssocID="{2EA51E22-5304-4F86-8794-6B893D8A993B}" presName="descendantText" presStyleLbl="alignAcc1" presStyleIdx="1" presStyleCnt="6">
        <dgm:presLayoutVars>
          <dgm:bulletEnabled val="1"/>
        </dgm:presLayoutVars>
      </dgm:prSet>
      <dgm:spPr/>
    </dgm:pt>
    <dgm:pt modelId="{F07CE698-C05A-4BA3-B001-8074E2AA4960}" type="pres">
      <dgm:prSet presAssocID="{9F3633E6-9E30-4838-904B-F18C52D80A0B}" presName="sp" presStyleCnt="0"/>
      <dgm:spPr/>
    </dgm:pt>
    <dgm:pt modelId="{94D6738F-A6DB-40B7-BE67-95BDFFB3398C}" type="pres">
      <dgm:prSet presAssocID="{A336DF21-AC1B-40A8-B78B-84EB855EA893}" presName="composite" presStyleCnt="0"/>
      <dgm:spPr/>
    </dgm:pt>
    <dgm:pt modelId="{E4234E85-57F9-4823-84C2-DBCD8B961EBF}" type="pres">
      <dgm:prSet presAssocID="{A336DF21-AC1B-40A8-B78B-84EB855EA893}" presName="parentText" presStyleLbl="alignNode1" presStyleIdx="2" presStyleCnt="6">
        <dgm:presLayoutVars>
          <dgm:chMax val="1"/>
          <dgm:bulletEnabled val="1"/>
        </dgm:presLayoutVars>
      </dgm:prSet>
      <dgm:spPr/>
    </dgm:pt>
    <dgm:pt modelId="{9DDBD9AB-1994-4861-8C03-4537A8FEE629}" type="pres">
      <dgm:prSet presAssocID="{A336DF21-AC1B-40A8-B78B-84EB855EA893}" presName="descendantText" presStyleLbl="alignAcc1" presStyleIdx="2" presStyleCnt="6">
        <dgm:presLayoutVars>
          <dgm:bulletEnabled val="1"/>
        </dgm:presLayoutVars>
      </dgm:prSet>
      <dgm:spPr/>
    </dgm:pt>
    <dgm:pt modelId="{E3D73DFE-0D99-42B4-A47E-F903FF225B5E}" type="pres">
      <dgm:prSet presAssocID="{1131EDE0-F2B8-4F3E-8A8C-5FE3F4768F4D}" presName="sp" presStyleCnt="0"/>
      <dgm:spPr/>
    </dgm:pt>
    <dgm:pt modelId="{D4A4E0F9-B73D-41E0-95BB-E8C7CC7BDCA0}" type="pres">
      <dgm:prSet presAssocID="{8A1B4A23-CF0F-4D99-A5B7-46FE8FF93051}" presName="composite" presStyleCnt="0"/>
      <dgm:spPr/>
    </dgm:pt>
    <dgm:pt modelId="{2EB14039-E1B7-40E4-85D1-EBAB24BBCF41}" type="pres">
      <dgm:prSet presAssocID="{8A1B4A23-CF0F-4D99-A5B7-46FE8FF93051}" presName="parentText" presStyleLbl="alignNode1" presStyleIdx="3" presStyleCnt="6">
        <dgm:presLayoutVars>
          <dgm:chMax val="1"/>
          <dgm:bulletEnabled val="1"/>
        </dgm:presLayoutVars>
      </dgm:prSet>
      <dgm:spPr/>
    </dgm:pt>
    <dgm:pt modelId="{37015891-BCB7-455A-B210-D1DE5FDA5A57}" type="pres">
      <dgm:prSet presAssocID="{8A1B4A23-CF0F-4D99-A5B7-46FE8FF93051}" presName="descendantText" presStyleLbl="alignAcc1" presStyleIdx="3" presStyleCnt="6">
        <dgm:presLayoutVars>
          <dgm:bulletEnabled val="1"/>
        </dgm:presLayoutVars>
      </dgm:prSet>
      <dgm:spPr/>
    </dgm:pt>
    <dgm:pt modelId="{21DA908B-7165-479F-AD7F-FE2B59DE3C4B}" type="pres">
      <dgm:prSet presAssocID="{095ED3C7-8C5B-4408-A6F8-4F7C4B2573CB}" presName="sp" presStyleCnt="0"/>
      <dgm:spPr/>
    </dgm:pt>
    <dgm:pt modelId="{4D622898-11B4-47D9-8EB7-EF4ECE01C090}" type="pres">
      <dgm:prSet presAssocID="{449696F0-F02C-45E2-BD48-51508DB63281}" presName="composite" presStyleCnt="0"/>
      <dgm:spPr/>
    </dgm:pt>
    <dgm:pt modelId="{750897E4-76B4-4B66-8D23-D0C313785A0E}" type="pres">
      <dgm:prSet presAssocID="{449696F0-F02C-45E2-BD48-51508DB63281}" presName="parentText" presStyleLbl="alignNode1" presStyleIdx="4" presStyleCnt="6">
        <dgm:presLayoutVars>
          <dgm:chMax val="1"/>
          <dgm:bulletEnabled val="1"/>
        </dgm:presLayoutVars>
      </dgm:prSet>
      <dgm:spPr/>
    </dgm:pt>
    <dgm:pt modelId="{7ABACD3A-D8E8-4B5E-9BCB-07EDED6EC2C2}" type="pres">
      <dgm:prSet presAssocID="{449696F0-F02C-45E2-BD48-51508DB63281}" presName="descendantText" presStyleLbl="alignAcc1" presStyleIdx="4" presStyleCnt="6">
        <dgm:presLayoutVars>
          <dgm:bulletEnabled val="1"/>
        </dgm:presLayoutVars>
      </dgm:prSet>
      <dgm:spPr/>
    </dgm:pt>
    <dgm:pt modelId="{703E909E-9AEE-4373-BC8A-21D360CB19C5}" type="pres">
      <dgm:prSet presAssocID="{612FAAA3-114B-4A67-96C1-6B34D175CE13}" presName="sp" presStyleCnt="0"/>
      <dgm:spPr/>
    </dgm:pt>
    <dgm:pt modelId="{AEBDCB16-EB2C-490B-BC61-3D2ED9BE7F2D}" type="pres">
      <dgm:prSet presAssocID="{98BA15DA-DC6E-4014-861B-748DF14A572D}" presName="composite" presStyleCnt="0"/>
      <dgm:spPr/>
    </dgm:pt>
    <dgm:pt modelId="{5B885575-5AA7-44AA-AD61-E32BF571FBDB}" type="pres">
      <dgm:prSet presAssocID="{98BA15DA-DC6E-4014-861B-748DF14A572D}" presName="parentText" presStyleLbl="alignNode1" presStyleIdx="5" presStyleCnt="6">
        <dgm:presLayoutVars>
          <dgm:chMax val="1"/>
          <dgm:bulletEnabled val="1"/>
        </dgm:presLayoutVars>
      </dgm:prSet>
      <dgm:spPr/>
    </dgm:pt>
    <dgm:pt modelId="{0F180E61-F1EE-457E-A2D1-3D0480EB971E}" type="pres">
      <dgm:prSet presAssocID="{98BA15DA-DC6E-4014-861B-748DF14A572D}" presName="descendantText" presStyleLbl="alignAcc1" presStyleIdx="5" presStyleCnt="6">
        <dgm:presLayoutVars>
          <dgm:bulletEnabled val="1"/>
        </dgm:presLayoutVars>
      </dgm:prSet>
      <dgm:spPr/>
    </dgm:pt>
  </dgm:ptLst>
  <dgm:cxnLst>
    <dgm:cxn modelId="{53A89316-EDBC-4898-952E-3BB12293BAEA}" type="presOf" srcId="{98BA15DA-DC6E-4014-861B-748DF14A572D}" destId="{5B885575-5AA7-44AA-AD61-E32BF571FBDB}" srcOrd="0" destOrd="0" presId="urn:microsoft.com/office/officeart/2005/8/layout/chevron2"/>
    <dgm:cxn modelId="{9E1F5C1A-D52F-4ACC-8ABD-577FA5839E57}" srcId="{E7C37978-C094-4066-A80C-D01A613C7FBA}" destId="{449696F0-F02C-45E2-BD48-51508DB63281}" srcOrd="4" destOrd="0" parTransId="{A95E6510-5A76-43CB-8029-8739CD74031F}" sibTransId="{612FAAA3-114B-4A67-96C1-6B34D175CE13}"/>
    <dgm:cxn modelId="{2F877C27-5297-4F1B-AB53-6898AA890FC9}" srcId="{8A1B4A23-CF0F-4D99-A5B7-46FE8FF93051}" destId="{B03EACBE-6CC6-479E-9BD1-9DB4B211A070}" srcOrd="0" destOrd="0" parTransId="{162124F4-5744-4622-9622-53E02C628F18}" sibTransId="{118AC29D-BBCB-4254-B664-0E8AE1C53E67}"/>
    <dgm:cxn modelId="{81EAE92C-4D8D-4E64-BA11-4B3D8F3E14B4}" srcId="{449696F0-F02C-45E2-BD48-51508DB63281}" destId="{C579369D-BE49-4829-B350-8B1DDF4753BD}" srcOrd="0" destOrd="0" parTransId="{4F884F01-7450-4F41-A5A4-6D700373E85A}" sibTransId="{AB67F96C-4091-458A-8E62-F04B1DF9BB1F}"/>
    <dgm:cxn modelId="{770E0737-54B1-466A-8200-18EAB3243A8B}" type="presOf" srcId="{A336DF21-AC1B-40A8-B78B-84EB855EA893}" destId="{E4234E85-57F9-4823-84C2-DBCD8B961EBF}" srcOrd="0" destOrd="0" presId="urn:microsoft.com/office/officeart/2005/8/layout/chevron2"/>
    <dgm:cxn modelId="{5885763A-6C00-4DEF-8982-6DAA0401A7E8}" type="presOf" srcId="{04A131E2-94E9-40DF-8BD8-C65665921056}" destId="{9DDBD9AB-1994-4861-8C03-4537A8FEE629}" srcOrd="0" destOrd="0" presId="urn:microsoft.com/office/officeart/2005/8/layout/chevron2"/>
    <dgm:cxn modelId="{98E7B340-B74F-4A30-89B7-58D2A215E515}" type="presOf" srcId="{5FC48149-FA46-46A8-884A-5AF2F82064F1}" destId="{41A212EC-B094-4C14-A663-820F7996CC3D}" srcOrd="0" destOrd="0" presId="urn:microsoft.com/office/officeart/2005/8/layout/chevron2"/>
    <dgm:cxn modelId="{3E657545-5420-4A06-8432-6EBCF67D50E9}" srcId="{12244EBD-BE10-4F57-9FE4-80E513303948}" destId="{22E5F022-38B5-48D4-92A1-EBEFE24278B6}" srcOrd="0" destOrd="0" parTransId="{2270A152-1423-4F71-9F98-22C0AA6B07FF}" sibTransId="{09D87F8A-7BA8-4B80-8590-9B93F45A7071}"/>
    <dgm:cxn modelId="{520D6D67-9307-4953-B16C-D6A4975948A0}" type="presOf" srcId="{E7C37978-C094-4066-A80C-D01A613C7FBA}" destId="{B33B1FBE-81AF-4364-8273-96662D3F1B55}" srcOrd="0" destOrd="0" presId="urn:microsoft.com/office/officeart/2005/8/layout/chevron2"/>
    <dgm:cxn modelId="{7BC75467-C0A0-4229-9D97-9A01680A0448}" srcId="{E7C37978-C094-4066-A80C-D01A613C7FBA}" destId="{2EA51E22-5304-4F86-8794-6B893D8A993B}" srcOrd="1" destOrd="0" parTransId="{4C51DF8F-8BB3-4B4A-B538-AA47D4795F00}" sibTransId="{9F3633E6-9E30-4838-904B-F18C52D80A0B}"/>
    <dgm:cxn modelId="{01D8CF6E-6130-4130-90FC-56D4C787DCFD}" srcId="{A336DF21-AC1B-40A8-B78B-84EB855EA893}" destId="{04A131E2-94E9-40DF-8BD8-C65665921056}" srcOrd="0" destOrd="0" parTransId="{04B98DEF-9164-4266-B0E7-B5D13D33156F}" sibTransId="{1ABDA13F-5BEE-4753-BE77-AE90445FF23F}"/>
    <dgm:cxn modelId="{82E03773-30C1-42E8-A4FC-7881674AC4E4}" type="presOf" srcId="{C579369D-BE49-4829-B350-8B1DDF4753BD}" destId="{7ABACD3A-D8E8-4B5E-9BCB-07EDED6EC2C2}" srcOrd="0" destOrd="0" presId="urn:microsoft.com/office/officeart/2005/8/layout/chevron2"/>
    <dgm:cxn modelId="{C9124679-F4C5-4018-AC1D-510EFFE429C0}" type="presOf" srcId="{2EA51E22-5304-4F86-8794-6B893D8A993B}" destId="{C4D1A06A-90C6-4222-AECC-A12DF36ED864}" srcOrd="0" destOrd="0" presId="urn:microsoft.com/office/officeart/2005/8/layout/chevron2"/>
    <dgm:cxn modelId="{188ADA7A-58B9-4A0F-A48C-523E6C088049}" srcId="{E7C37978-C094-4066-A80C-D01A613C7FBA}" destId="{12244EBD-BE10-4F57-9FE4-80E513303948}" srcOrd="0" destOrd="0" parTransId="{8E38DB5A-E563-4CB7-A449-DF00ACE380A2}" sibTransId="{C67E0BAB-09F9-472F-A45E-B5902E8D76A4}"/>
    <dgm:cxn modelId="{C266ED7A-FD7C-491E-901F-3086C2E0D9E7}" srcId="{E7C37978-C094-4066-A80C-D01A613C7FBA}" destId="{A336DF21-AC1B-40A8-B78B-84EB855EA893}" srcOrd="2" destOrd="0" parTransId="{1570A5CA-07FD-4EC1-A2BF-C949D301D31D}" sibTransId="{1131EDE0-F2B8-4F3E-8A8C-5FE3F4768F4D}"/>
    <dgm:cxn modelId="{2BBCCD81-DFF3-4311-A30D-F11E3BCA3400}" srcId="{E7C37978-C094-4066-A80C-D01A613C7FBA}" destId="{98BA15DA-DC6E-4014-861B-748DF14A572D}" srcOrd="5" destOrd="0" parTransId="{2D0A47F0-7B79-4E6E-8321-7D89AA4EC0DD}" sibTransId="{6BDFB5F9-14CE-4F2C-AB3A-72504D2723A5}"/>
    <dgm:cxn modelId="{65C935A1-A5A8-4AF1-B96A-FB6473A28D92}" type="presOf" srcId="{449696F0-F02C-45E2-BD48-51508DB63281}" destId="{750897E4-76B4-4B66-8D23-D0C313785A0E}" srcOrd="0" destOrd="0" presId="urn:microsoft.com/office/officeart/2005/8/layout/chevron2"/>
    <dgm:cxn modelId="{1BD20AAF-DF10-44DA-8A3D-BC17685F5D7C}" type="presOf" srcId="{12244EBD-BE10-4F57-9FE4-80E513303948}" destId="{665FC560-1EB4-4E5A-8541-8C893090E5EA}" srcOrd="0" destOrd="0" presId="urn:microsoft.com/office/officeart/2005/8/layout/chevron2"/>
    <dgm:cxn modelId="{EFA238B5-CC72-4629-9997-C7F12CCBBE76}" srcId="{E7C37978-C094-4066-A80C-D01A613C7FBA}" destId="{8A1B4A23-CF0F-4D99-A5B7-46FE8FF93051}" srcOrd="3" destOrd="0" parTransId="{62422882-01AD-41E1-BAA1-4DCF2E907A39}" sibTransId="{095ED3C7-8C5B-4408-A6F8-4F7C4B2573CB}"/>
    <dgm:cxn modelId="{D2F51DBC-EE17-4071-A4B2-06E5A21B6BE5}" srcId="{98BA15DA-DC6E-4014-861B-748DF14A572D}" destId="{5534625F-B48A-4679-9996-1919AE3429E0}" srcOrd="0" destOrd="0" parTransId="{2D985B84-2806-4108-9FDB-CB515D3516E8}" sibTransId="{48AE59FC-1F14-4096-8BD4-BF99EFBE0B46}"/>
    <dgm:cxn modelId="{7EA96DCD-2884-42E1-8027-92AA7F1F0A30}" type="presOf" srcId="{B03EACBE-6CC6-479E-9BD1-9DB4B211A070}" destId="{37015891-BCB7-455A-B210-D1DE5FDA5A57}" srcOrd="0" destOrd="0" presId="urn:microsoft.com/office/officeart/2005/8/layout/chevron2"/>
    <dgm:cxn modelId="{FFB43CD5-12F8-406D-BEE9-F9F080F2E028}" type="presOf" srcId="{22E5F022-38B5-48D4-92A1-EBEFE24278B6}" destId="{7656772D-9881-4D6A-988C-B0A045920E09}" srcOrd="0" destOrd="0" presId="urn:microsoft.com/office/officeart/2005/8/layout/chevron2"/>
    <dgm:cxn modelId="{7F85A0DA-544E-4724-8CC2-E9B3B18FD3F1}" type="presOf" srcId="{5534625F-B48A-4679-9996-1919AE3429E0}" destId="{0F180E61-F1EE-457E-A2D1-3D0480EB971E}" srcOrd="0" destOrd="0" presId="urn:microsoft.com/office/officeart/2005/8/layout/chevron2"/>
    <dgm:cxn modelId="{93C27BF5-863E-4A53-8B43-8A667635F5AB}" type="presOf" srcId="{8A1B4A23-CF0F-4D99-A5B7-46FE8FF93051}" destId="{2EB14039-E1B7-40E4-85D1-EBAB24BBCF41}" srcOrd="0" destOrd="0" presId="urn:microsoft.com/office/officeart/2005/8/layout/chevron2"/>
    <dgm:cxn modelId="{8344C1FD-35C2-43B0-93CE-A353D1C4EF1F}" srcId="{2EA51E22-5304-4F86-8794-6B893D8A993B}" destId="{5FC48149-FA46-46A8-884A-5AF2F82064F1}" srcOrd="0" destOrd="0" parTransId="{BE7DB41A-1A31-4D9A-96BB-FB21B14BC852}" sibTransId="{6806FD45-6D12-4795-82B2-767357B62679}"/>
    <dgm:cxn modelId="{A12D7DFC-74DE-4918-8AC3-06DF61262055}" type="presParOf" srcId="{B33B1FBE-81AF-4364-8273-96662D3F1B55}" destId="{8FC3A4E8-CD85-40D5-ADBF-9F3413D23A09}" srcOrd="0" destOrd="0" presId="urn:microsoft.com/office/officeart/2005/8/layout/chevron2"/>
    <dgm:cxn modelId="{CB4FDD47-EB1C-43FC-B87C-B87CD776153E}" type="presParOf" srcId="{8FC3A4E8-CD85-40D5-ADBF-9F3413D23A09}" destId="{665FC560-1EB4-4E5A-8541-8C893090E5EA}" srcOrd="0" destOrd="0" presId="urn:microsoft.com/office/officeart/2005/8/layout/chevron2"/>
    <dgm:cxn modelId="{DFD4AAB8-98B3-43C5-B217-8A396728BA7C}" type="presParOf" srcId="{8FC3A4E8-CD85-40D5-ADBF-9F3413D23A09}" destId="{7656772D-9881-4D6A-988C-B0A045920E09}" srcOrd="1" destOrd="0" presId="urn:microsoft.com/office/officeart/2005/8/layout/chevron2"/>
    <dgm:cxn modelId="{D30B009D-7DB4-459C-9323-51FEC0DE7CE6}" type="presParOf" srcId="{B33B1FBE-81AF-4364-8273-96662D3F1B55}" destId="{60956C07-7EAC-4263-8579-AB4676E06D55}" srcOrd="1" destOrd="0" presId="urn:microsoft.com/office/officeart/2005/8/layout/chevron2"/>
    <dgm:cxn modelId="{9FE2DC48-7BA7-4BA8-BBFD-CF6E44B32E69}" type="presParOf" srcId="{B33B1FBE-81AF-4364-8273-96662D3F1B55}" destId="{061EAC82-6F7F-4F0B-BA27-65E7B4DA188B}" srcOrd="2" destOrd="0" presId="urn:microsoft.com/office/officeart/2005/8/layout/chevron2"/>
    <dgm:cxn modelId="{3640DB6E-5CEB-4E33-9346-1BA73CAA8CEA}" type="presParOf" srcId="{061EAC82-6F7F-4F0B-BA27-65E7B4DA188B}" destId="{C4D1A06A-90C6-4222-AECC-A12DF36ED864}" srcOrd="0" destOrd="0" presId="urn:microsoft.com/office/officeart/2005/8/layout/chevron2"/>
    <dgm:cxn modelId="{8EB94844-E1A6-4EB3-83D2-E62E12986E78}" type="presParOf" srcId="{061EAC82-6F7F-4F0B-BA27-65E7B4DA188B}" destId="{41A212EC-B094-4C14-A663-820F7996CC3D}" srcOrd="1" destOrd="0" presId="urn:microsoft.com/office/officeart/2005/8/layout/chevron2"/>
    <dgm:cxn modelId="{3E5DA497-BDA0-459A-A210-178B5EFEDB8D}" type="presParOf" srcId="{B33B1FBE-81AF-4364-8273-96662D3F1B55}" destId="{F07CE698-C05A-4BA3-B001-8074E2AA4960}" srcOrd="3" destOrd="0" presId="urn:microsoft.com/office/officeart/2005/8/layout/chevron2"/>
    <dgm:cxn modelId="{57398209-11E4-4309-AF52-22C0AEB7E75D}" type="presParOf" srcId="{B33B1FBE-81AF-4364-8273-96662D3F1B55}" destId="{94D6738F-A6DB-40B7-BE67-95BDFFB3398C}" srcOrd="4" destOrd="0" presId="urn:microsoft.com/office/officeart/2005/8/layout/chevron2"/>
    <dgm:cxn modelId="{74FCBD98-93D5-415B-951F-9115F2943764}" type="presParOf" srcId="{94D6738F-A6DB-40B7-BE67-95BDFFB3398C}" destId="{E4234E85-57F9-4823-84C2-DBCD8B961EBF}" srcOrd="0" destOrd="0" presId="urn:microsoft.com/office/officeart/2005/8/layout/chevron2"/>
    <dgm:cxn modelId="{25016E1A-CEDB-4762-97C4-9A77E5AFF570}" type="presParOf" srcId="{94D6738F-A6DB-40B7-BE67-95BDFFB3398C}" destId="{9DDBD9AB-1994-4861-8C03-4537A8FEE629}" srcOrd="1" destOrd="0" presId="urn:microsoft.com/office/officeart/2005/8/layout/chevron2"/>
    <dgm:cxn modelId="{797DBCCA-374F-4E5B-900F-C9B497FD48BB}" type="presParOf" srcId="{B33B1FBE-81AF-4364-8273-96662D3F1B55}" destId="{E3D73DFE-0D99-42B4-A47E-F903FF225B5E}" srcOrd="5" destOrd="0" presId="urn:microsoft.com/office/officeart/2005/8/layout/chevron2"/>
    <dgm:cxn modelId="{D21BC210-DDAA-4480-946E-674C28CFDF5E}" type="presParOf" srcId="{B33B1FBE-81AF-4364-8273-96662D3F1B55}" destId="{D4A4E0F9-B73D-41E0-95BB-E8C7CC7BDCA0}" srcOrd="6" destOrd="0" presId="urn:microsoft.com/office/officeart/2005/8/layout/chevron2"/>
    <dgm:cxn modelId="{C05DFC9C-8572-44B2-AF50-8756FED84ECD}" type="presParOf" srcId="{D4A4E0F9-B73D-41E0-95BB-E8C7CC7BDCA0}" destId="{2EB14039-E1B7-40E4-85D1-EBAB24BBCF41}" srcOrd="0" destOrd="0" presId="urn:microsoft.com/office/officeart/2005/8/layout/chevron2"/>
    <dgm:cxn modelId="{B20514E6-0121-4C2F-ACCC-913869C34444}" type="presParOf" srcId="{D4A4E0F9-B73D-41E0-95BB-E8C7CC7BDCA0}" destId="{37015891-BCB7-455A-B210-D1DE5FDA5A57}" srcOrd="1" destOrd="0" presId="urn:microsoft.com/office/officeart/2005/8/layout/chevron2"/>
    <dgm:cxn modelId="{03E1A403-4403-495C-BE8D-62A9B8B536D6}" type="presParOf" srcId="{B33B1FBE-81AF-4364-8273-96662D3F1B55}" destId="{21DA908B-7165-479F-AD7F-FE2B59DE3C4B}" srcOrd="7" destOrd="0" presId="urn:microsoft.com/office/officeart/2005/8/layout/chevron2"/>
    <dgm:cxn modelId="{6233EE5A-F6B9-40A6-8B1D-6EEAECE49F12}" type="presParOf" srcId="{B33B1FBE-81AF-4364-8273-96662D3F1B55}" destId="{4D622898-11B4-47D9-8EB7-EF4ECE01C090}" srcOrd="8" destOrd="0" presId="urn:microsoft.com/office/officeart/2005/8/layout/chevron2"/>
    <dgm:cxn modelId="{8AEE5B91-936A-4A56-8614-06577971588B}" type="presParOf" srcId="{4D622898-11B4-47D9-8EB7-EF4ECE01C090}" destId="{750897E4-76B4-4B66-8D23-D0C313785A0E}" srcOrd="0" destOrd="0" presId="urn:microsoft.com/office/officeart/2005/8/layout/chevron2"/>
    <dgm:cxn modelId="{FB8BA5C0-AF80-4888-AAA1-A49CF699D3DC}" type="presParOf" srcId="{4D622898-11B4-47D9-8EB7-EF4ECE01C090}" destId="{7ABACD3A-D8E8-4B5E-9BCB-07EDED6EC2C2}" srcOrd="1" destOrd="0" presId="urn:microsoft.com/office/officeart/2005/8/layout/chevron2"/>
    <dgm:cxn modelId="{87496DD9-2B1B-4AE1-8531-C73FDF313BCF}" type="presParOf" srcId="{B33B1FBE-81AF-4364-8273-96662D3F1B55}" destId="{703E909E-9AEE-4373-BC8A-21D360CB19C5}" srcOrd="9" destOrd="0" presId="urn:microsoft.com/office/officeart/2005/8/layout/chevron2"/>
    <dgm:cxn modelId="{5B751D12-7882-453D-8C96-5037F36C3A36}" type="presParOf" srcId="{B33B1FBE-81AF-4364-8273-96662D3F1B55}" destId="{AEBDCB16-EB2C-490B-BC61-3D2ED9BE7F2D}" srcOrd="10" destOrd="0" presId="urn:microsoft.com/office/officeart/2005/8/layout/chevron2"/>
    <dgm:cxn modelId="{9A30B57F-2C42-4C8A-8544-B39023F8CFC4}" type="presParOf" srcId="{AEBDCB16-EB2C-490B-BC61-3D2ED9BE7F2D}" destId="{5B885575-5AA7-44AA-AD61-E32BF571FBDB}" srcOrd="0" destOrd="0" presId="urn:microsoft.com/office/officeart/2005/8/layout/chevron2"/>
    <dgm:cxn modelId="{91C4C901-8D05-4A77-8092-EF5D83E65D97}" type="presParOf" srcId="{AEBDCB16-EB2C-490B-BC61-3D2ED9BE7F2D}" destId="{0F180E61-F1EE-457E-A2D1-3D0480EB97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FBE191-88C3-47BF-B27F-F7C37681DAFA}" type="doc">
      <dgm:prSet loTypeId="urn:microsoft.com/office/officeart/2005/8/layout/hierarchy1" loCatId="hierarchy" qsTypeId="urn:microsoft.com/office/officeart/2005/8/quickstyle/simple1" qsCatId="simple" csTypeId="urn:microsoft.com/office/officeart/2005/8/colors/accent1_3" csCatId="accent1" phldr="1"/>
      <dgm:spPr/>
      <dgm:t>
        <a:bodyPr/>
        <a:lstStyle/>
        <a:p>
          <a:endParaRPr lang="en-US"/>
        </a:p>
      </dgm:t>
    </dgm:pt>
    <dgm:pt modelId="{605FB52C-D707-4DC8-BC8D-16B80A1148DF}">
      <dgm:prSet phldrT="[Text]"/>
      <dgm:spPr/>
      <dgm:t>
        <a:bodyPr/>
        <a:lstStyle/>
        <a:p>
          <a:r>
            <a:rPr lang="en-US" dirty="0"/>
            <a:t>Procedures</a:t>
          </a:r>
        </a:p>
      </dgm:t>
    </dgm:pt>
    <dgm:pt modelId="{36A66821-B58A-4896-A008-4CD13A1BD61B}" type="parTrans" cxnId="{C0E30113-1AE2-4FD5-A4A6-59DC9E098E22}">
      <dgm:prSet/>
      <dgm:spPr/>
      <dgm:t>
        <a:bodyPr/>
        <a:lstStyle/>
        <a:p>
          <a:endParaRPr lang="en-US"/>
        </a:p>
      </dgm:t>
    </dgm:pt>
    <dgm:pt modelId="{BDF89253-7F90-43D7-A78C-8FE36DB7D1EA}" type="sibTrans" cxnId="{C0E30113-1AE2-4FD5-A4A6-59DC9E098E22}">
      <dgm:prSet/>
      <dgm:spPr/>
      <dgm:t>
        <a:bodyPr/>
        <a:lstStyle/>
        <a:p>
          <a:endParaRPr lang="en-US"/>
        </a:p>
      </dgm:t>
    </dgm:pt>
    <dgm:pt modelId="{6E362237-FF1E-4077-9B59-7788B5267161}">
      <dgm:prSet phldrT="[Text]"/>
      <dgm:spPr/>
      <dgm:t>
        <a:bodyPr/>
        <a:lstStyle/>
        <a:p>
          <a:r>
            <a:rPr lang="en-US" dirty="0"/>
            <a:t>Hierarchical</a:t>
          </a:r>
        </a:p>
      </dgm:t>
    </dgm:pt>
    <dgm:pt modelId="{AC2BD6EA-E771-4693-987C-CFD448A19710}" type="parTrans" cxnId="{8209F493-663A-45C0-918D-BAEA252B4B23}">
      <dgm:prSet/>
      <dgm:spPr/>
      <dgm:t>
        <a:bodyPr/>
        <a:lstStyle/>
        <a:p>
          <a:endParaRPr lang="en-US"/>
        </a:p>
      </dgm:t>
    </dgm:pt>
    <dgm:pt modelId="{CCDDBDFA-2ABA-4F50-AD32-F8BD158EFF3A}" type="sibTrans" cxnId="{8209F493-663A-45C0-918D-BAEA252B4B23}">
      <dgm:prSet/>
      <dgm:spPr/>
      <dgm:t>
        <a:bodyPr/>
        <a:lstStyle/>
        <a:p>
          <a:endParaRPr lang="en-US"/>
        </a:p>
      </dgm:t>
    </dgm:pt>
    <dgm:pt modelId="{1B9811BB-E641-4EAF-A863-65B9E16EB0CD}">
      <dgm:prSet phldrT="[Text]"/>
      <dgm:spPr/>
      <dgm:t>
        <a:bodyPr/>
        <a:lstStyle/>
        <a:p>
          <a:r>
            <a:rPr lang="en-US" dirty="0"/>
            <a:t>Linkage</a:t>
          </a:r>
        </a:p>
      </dgm:t>
    </dgm:pt>
    <dgm:pt modelId="{E8B81922-B493-4A4C-B2CA-F47FFE52C9A4}" type="parTrans" cxnId="{9F1550FF-22D1-46A2-8872-125B6BEAD600}">
      <dgm:prSet/>
      <dgm:spPr/>
      <dgm:t>
        <a:bodyPr/>
        <a:lstStyle/>
        <a:p>
          <a:endParaRPr lang="en-US"/>
        </a:p>
      </dgm:t>
    </dgm:pt>
    <dgm:pt modelId="{68CD5E7E-E16C-4C11-AA6C-D6B337DBD2F8}" type="sibTrans" cxnId="{9F1550FF-22D1-46A2-8872-125B6BEAD600}">
      <dgm:prSet/>
      <dgm:spPr/>
      <dgm:t>
        <a:bodyPr/>
        <a:lstStyle/>
        <a:p>
          <a:endParaRPr lang="en-US"/>
        </a:p>
      </dgm:t>
    </dgm:pt>
    <dgm:pt modelId="{05FBECAF-B2F3-426B-A26C-90C5896464DA}">
      <dgm:prSet phldrT="[Text]"/>
      <dgm:spPr/>
      <dgm:t>
        <a:bodyPr/>
        <a:lstStyle/>
        <a:p>
          <a:r>
            <a:rPr lang="en-US" dirty="0"/>
            <a:t>Non-hierarchical</a:t>
          </a:r>
        </a:p>
      </dgm:t>
    </dgm:pt>
    <dgm:pt modelId="{F2B2F805-8D3B-4428-919B-4FDADA0F547F}" type="parTrans" cxnId="{E99B4C62-08C3-487B-98A2-34DA7865BDEF}">
      <dgm:prSet/>
      <dgm:spPr/>
      <dgm:t>
        <a:bodyPr/>
        <a:lstStyle/>
        <a:p>
          <a:endParaRPr lang="en-US"/>
        </a:p>
      </dgm:t>
    </dgm:pt>
    <dgm:pt modelId="{6677C2AC-7989-45FC-AC55-71EDBE008BB3}" type="sibTrans" cxnId="{E99B4C62-08C3-487B-98A2-34DA7865BDEF}">
      <dgm:prSet/>
      <dgm:spPr/>
      <dgm:t>
        <a:bodyPr/>
        <a:lstStyle/>
        <a:p>
          <a:endParaRPr lang="en-US"/>
        </a:p>
      </dgm:t>
    </dgm:pt>
    <dgm:pt modelId="{F3C5BE22-7CB7-4D9C-B04B-4E29E0AFB451}">
      <dgm:prSet/>
      <dgm:spPr/>
      <dgm:t>
        <a:bodyPr/>
        <a:lstStyle/>
        <a:p>
          <a:r>
            <a:rPr lang="en-US" dirty="0"/>
            <a:t>Single</a:t>
          </a:r>
        </a:p>
      </dgm:t>
    </dgm:pt>
    <dgm:pt modelId="{C80BABCF-12F1-4CD9-8DC0-683BACD5B60C}" type="parTrans" cxnId="{67B7283B-CDB5-4DED-8CD9-F4F00AE503DD}">
      <dgm:prSet/>
      <dgm:spPr/>
      <dgm:t>
        <a:bodyPr/>
        <a:lstStyle/>
        <a:p>
          <a:endParaRPr lang="en-GB"/>
        </a:p>
      </dgm:t>
    </dgm:pt>
    <dgm:pt modelId="{B20A290D-E345-418B-BD43-3D6A6D89F6C2}" type="sibTrans" cxnId="{67B7283B-CDB5-4DED-8CD9-F4F00AE503DD}">
      <dgm:prSet/>
      <dgm:spPr/>
      <dgm:t>
        <a:bodyPr/>
        <a:lstStyle/>
        <a:p>
          <a:endParaRPr lang="en-GB"/>
        </a:p>
      </dgm:t>
    </dgm:pt>
    <dgm:pt modelId="{C51FE1E9-A72B-4C14-BD31-526E81E894F9}">
      <dgm:prSet/>
      <dgm:spPr/>
      <dgm:t>
        <a:bodyPr/>
        <a:lstStyle/>
        <a:p>
          <a:r>
            <a:rPr lang="en-US" dirty="0"/>
            <a:t>Average</a:t>
          </a:r>
        </a:p>
      </dgm:t>
    </dgm:pt>
    <dgm:pt modelId="{F4A5F1C8-1D38-460F-8E92-CC9C5A53FA46}" type="parTrans" cxnId="{E94F48A0-0D4C-4DC8-9E72-4D4792772671}">
      <dgm:prSet/>
      <dgm:spPr/>
      <dgm:t>
        <a:bodyPr/>
        <a:lstStyle/>
        <a:p>
          <a:endParaRPr lang="en-GB"/>
        </a:p>
      </dgm:t>
    </dgm:pt>
    <dgm:pt modelId="{913E6714-4A9D-4FE1-869A-97B7B3D8DB7C}" type="sibTrans" cxnId="{E94F48A0-0D4C-4DC8-9E72-4D4792772671}">
      <dgm:prSet/>
      <dgm:spPr/>
      <dgm:t>
        <a:bodyPr/>
        <a:lstStyle/>
        <a:p>
          <a:endParaRPr lang="en-GB"/>
        </a:p>
      </dgm:t>
    </dgm:pt>
    <dgm:pt modelId="{34136F43-D2E2-4444-A01E-0A3EFC970609}">
      <dgm:prSet/>
      <dgm:spPr/>
      <dgm:t>
        <a:bodyPr/>
        <a:lstStyle/>
        <a:p>
          <a:r>
            <a:rPr lang="en-US" dirty="0"/>
            <a:t>Complete</a:t>
          </a:r>
        </a:p>
      </dgm:t>
    </dgm:pt>
    <dgm:pt modelId="{60F82372-B0DF-4600-9EBD-75F11032A2CB}" type="parTrans" cxnId="{B1F420B5-BA12-4C27-9888-E01D19FAEBF6}">
      <dgm:prSet/>
      <dgm:spPr/>
      <dgm:t>
        <a:bodyPr/>
        <a:lstStyle/>
        <a:p>
          <a:endParaRPr lang="en-GB"/>
        </a:p>
      </dgm:t>
    </dgm:pt>
    <dgm:pt modelId="{6A185A5D-6810-4428-B036-5C4BEECD51D6}" type="sibTrans" cxnId="{B1F420B5-BA12-4C27-9888-E01D19FAEBF6}">
      <dgm:prSet/>
      <dgm:spPr/>
      <dgm:t>
        <a:bodyPr/>
        <a:lstStyle/>
        <a:p>
          <a:endParaRPr lang="en-GB"/>
        </a:p>
      </dgm:t>
    </dgm:pt>
    <dgm:pt modelId="{D164684A-F802-46A5-9CFC-15ED0107EDE1}">
      <dgm:prSet/>
      <dgm:spPr/>
      <dgm:t>
        <a:bodyPr/>
        <a:lstStyle/>
        <a:p>
          <a:r>
            <a:rPr lang="en-US" dirty="0"/>
            <a:t>K-means</a:t>
          </a:r>
        </a:p>
      </dgm:t>
    </dgm:pt>
    <dgm:pt modelId="{EB5EDADB-998D-4594-84D4-95C74132464B}" type="parTrans" cxnId="{FFE9EECB-D870-4565-BAEB-942BA1CEBE46}">
      <dgm:prSet/>
      <dgm:spPr/>
      <dgm:t>
        <a:bodyPr/>
        <a:lstStyle/>
        <a:p>
          <a:endParaRPr lang="en-GB"/>
        </a:p>
      </dgm:t>
    </dgm:pt>
    <dgm:pt modelId="{F51DCA66-F02B-47EA-B60A-27A3A12E0373}" type="sibTrans" cxnId="{FFE9EECB-D870-4565-BAEB-942BA1CEBE46}">
      <dgm:prSet/>
      <dgm:spPr/>
      <dgm:t>
        <a:bodyPr/>
        <a:lstStyle/>
        <a:p>
          <a:endParaRPr lang="en-GB"/>
        </a:p>
      </dgm:t>
    </dgm:pt>
    <dgm:pt modelId="{37FC519B-53FE-48AB-ADBB-F6B26F9EA445}">
      <dgm:prSet/>
      <dgm:spPr/>
      <dgm:t>
        <a:bodyPr/>
        <a:lstStyle/>
        <a:p>
          <a:r>
            <a:rPr lang="en-US" dirty="0"/>
            <a:t>Ward’s</a:t>
          </a:r>
        </a:p>
      </dgm:t>
    </dgm:pt>
    <dgm:pt modelId="{9915E0F3-1F9E-4345-8D15-3C2B1B47183B}" type="parTrans" cxnId="{1A1F87A1-1142-4C3D-BA79-5EC7B10A2AD1}">
      <dgm:prSet/>
      <dgm:spPr/>
      <dgm:t>
        <a:bodyPr/>
        <a:lstStyle/>
        <a:p>
          <a:endParaRPr lang="en-GB"/>
        </a:p>
      </dgm:t>
    </dgm:pt>
    <dgm:pt modelId="{173688B3-6B57-4840-A3B6-730E3C44724D}" type="sibTrans" cxnId="{1A1F87A1-1142-4C3D-BA79-5EC7B10A2AD1}">
      <dgm:prSet/>
      <dgm:spPr/>
      <dgm:t>
        <a:bodyPr/>
        <a:lstStyle/>
        <a:p>
          <a:endParaRPr lang="en-GB"/>
        </a:p>
      </dgm:t>
    </dgm:pt>
    <dgm:pt modelId="{493D8299-0E6C-4CBF-924F-86AA003352CB}">
      <dgm:prSet/>
      <dgm:spPr/>
      <dgm:t>
        <a:bodyPr/>
        <a:lstStyle/>
        <a:p>
          <a:r>
            <a:rPr lang="en-US" dirty="0"/>
            <a:t>Centroid</a:t>
          </a:r>
        </a:p>
      </dgm:t>
    </dgm:pt>
    <dgm:pt modelId="{BD2AEC31-907A-4E51-BDF9-8DB4FA9A50F0}" type="parTrans" cxnId="{64AD153C-C316-48ED-8BE8-F14C9958E8BD}">
      <dgm:prSet/>
      <dgm:spPr/>
      <dgm:t>
        <a:bodyPr/>
        <a:lstStyle/>
        <a:p>
          <a:endParaRPr lang="en-GB"/>
        </a:p>
      </dgm:t>
    </dgm:pt>
    <dgm:pt modelId="{0E7A5B2E-33DB-473D-956A-0E1A1E9B9078}" type="sibTrans" cxnId="{64AD153C-C316-48ED-8BE8-F14C9958E8BD}">
      <dgm:prSet/>
      <dgm:spPr/>
      <dgm:t>
        <a:bodyPr/>
        <a:lstStyle/>
        <a:p>
          <a:endParaRPr lang="en-GB"/>
        </a:p>
      </dgm:t>
    </dgm:pt>
    <dgm:pt modelId="{A070657E-9338-43F7-A987-12B7ADAF10F5}" type="pres">
      <dgm:prSet presAssocID="{FFFBE191-88C3-47BF-B27F-F7C37681DAFA}" presName="hierChild1" presStyleCnt="0">
        <dgm:presLayoutVars>
          <dgm:chPref val="1"/>
          <dgm:dir/>
          <dgm:animOne val="branch"/>
          <dgm:animLvl val="lvl"/>
          <dgm:resizeHandles/>
        </dgm:presLayoutVars>
      </dgm:prSet>
      <dgm:spPr/>
    </dgm:pt>
    <dgm:pt modelId="{C5AB842D-6AF2-47A5-827C-8606283AB14A}" type="pres">
      <dgm:prSet presAssocID="{605FB52C-D707-4DC8-BC8D-16B80A1148DF}" presName="hierRoot1" presStyleCnt="0"/>
      <dgm:spPr/>
    </dgm:pt>
    <dgm:pt modelId="{1583FC76-A542-44F4-A84D-11F901A7B92B}" type="pres">
      <dgm:prSet presAssocID="{605FB52C-D707-4DC8-BC8D-16B80A1148DF}" presName="composite" presStyleCnt="0"/>
      <dgm:spPr/>
    </dgm:pt>
    <dgm:pt modelId="{7BBA6F4C-AFC7-41B2-9F3B-B5FAFC7038D3}" type="pres">
      <dgm:prSet presAssocID="{605FB52C-D707-4DC8-BC8D-16B80A1148DF}" presName="background" presStyleLbl="node0" presStyleIdx="0" presStyleCnt="1"/>
      <dgm:spPr/>
    </dgm:pt>
    <dgm:pt modelId="{BD4F8A0B-8F8A-47A1-AC1C-337E7C588DE0}" type="pres">
      <dgm:prSet presAssocID="{605FB52C-D707-4DC8-BC8D-16B80A1148DF}" presName="text" presStyleLbl="fgAcc0" presStyleIdx="0" presStyleCnt="1">
        <dgm:presLayoutVars>
          <dgm:chPref val="3"/>
        </dgm:presLayoutVars>
      </dgm:prSet>
      <dgm:spPr/>
    </dgm:pt>
    <dgm:pt modelId="{EBFBC576-7B7F-4F1A-AB74-309C80A329BD}" type="pres">
      <dgm:prSet presAssocID="{605FB52C-D707-4DC8-BC8D-16B80A1148DF}" presName="hierChild2" presStyleCnt="0"/>
      <dgm:spPr/>
    </dgm:pt>
    <dgm:pt modelId="{8B75699C-A11D-4906-A0A2-E9A3E62EE727}" type="pres">
      <dgm:prSet presAssocID="{AC2BD6EA-E771-4693-987C-CFD448A19710}" presName="Name10" presStyleLbl="parChTrans1D2" presStyleIdx="0" presStyleCnt="2"/>
      <dgm:spPr/>
    </dgm:pt>
    <dgm:pt modelId="{A2D48D2A-DF51-44A2-8D03-2F6F8908EC48}" type="pres">
      <dgm:prSet presAssocID="{6E362237-FF1E-4077-9B59-7788B5267161}" presName="hierRoot2" presStyleCnt="0"/>
      <dgm:spPr/>
    </dgm:pt>
    <dgm:pt modelId="{93ECDCFC-0B3B-4840-B0DB-E9FD5573060A}" type="pres">
      <dgm:prSet presAssocID="{6E362237-FF1E-4077-9B59-7788B5267161}" presName="composite2" presStyleCnt="0"/>
      <dgm:spPr/>
    </dgm:pt>
    <dgm:pt modelId="{7BCFA0C6-0296-4FC2-A807-4056C3D86F53}" type="pres">
      <dgm:prSet presAssocID="{6E362237-FF1E-4077-9B59-7788B5267161}" presName="background2" presStyleLbl="node2" presStyleIdx="0" presStyleCnt="2"/>
      <dgm:spPr>
        <a:solidFill>
          <a:schemeClr val="tx2">
            <a:lumMod val="90000"/>
          </a:schemeClr>
        </a:solidFill>
      </dgm:spPr>
    </dgm:pt>
    <dgm:pt modelId="{6011076B-8437-447A-8FE9-3EE718B2023B}" type="pres">
      <dgm:prSet presAssocID="{6E362237-FF1E-4077-9B59-7788B5267161}" presName="text2" presStyleLbl="fgAcc2" presStyleIdx="0" presStyleCnt="2">
        <dgm:presLayoutVars>
          <dgm:chPref val="3"/>
        </dgm:presLayoutVars>
      </dgm:prSet>
      <dgm:spPr/>
    </dgm:pt>
    <dgm:pt modelId="{A72B783F-3642-4244-AA8B-5E93D68F0FAF}" type="pres">
      <dgm:prSet presAssocID="{6E362237-FF1E-4077-9B59-7788B5267161}" presName="hierChild3" presStyleCnt="0"/>
      <dgm:spPr/>
    </dgm:pt>
    <dgm:pt modelId="{F2A64BF4-F044-45BA-A560-F23AB6FA9774}" type="pres">
      <dgm:prSet presAssocID="{E8B81922-B493-4A4C-B2CA-F47FFE52C9A4}" presName="Name17" presStyleLbl="parChTrans1D3" presStyleIdx="0" presStyleCnt="4"/>
      <dgm:spPr/>
    </dgm:pt>
    <dgm:pt modelId="{C991AB5D-57E3-4819-B889-2E9100E026D5}" type="pres">
      <dgm:prSet presAssocID="{1B9811BB-E641-4EAF-A863-65B9E16EB0CD}" presName="hierRoot3" presStyleCnt="0"/>
      <dgm:spPr/>
    </dgm:pt>
    <dgm:pt modelId="{75E92698-9277-496E-9684-D1360A22426F}" type="pres">
      <dgm:prSet presAssocID="{1B9811BB-E641-4EAF-A863-65B9E16EB0CD}" presName="composite3" presStyleCnt="0"/>
      <dgm:spPr/>
    </dgm:pt>
    <dgm:pt modelId="{9E3751B4-AA79-46CF-9692-67EDA83F6971}" type="pres">
      <dgm:prSet presAssocID="{1B9811BB-E641-4EAF-A863-65B9E16EB0CD}" presName="background3" presStyleLbl="node3" presStyleIdx="0" presStyleCnt="4"/>
      <dgm:spPr/>
    </dgm:pt>
    <dgm:pt modelId="{EAF274C8-2ED6-4AD8-B55F-09DF0AD8B3DA}" type="pres">
      <dgm:prSet presAssocID="{1B9811BB-E641-4EAF-A863-65B9E16EB0CD}" presName="text3" presStyleLbl="fgAcc3" presStyleIdx="0" presStyleCnt="4">
        <dgm:presLayoutVars>
          <dgm:chPref val="3"/>
        </dgm:presLayoutVars>
      </dgm:prSet>
      <dgm:spPr/>
    </dgm:pt>
    <dgm:pt modelId="{C11B2D5C-7E40-4B80-8ED6-F56D3DD38881}" type="pres">
      <dgm:prSet presAssocID="{1B9811BB-E641-4EAF-A863-65B9E16EB0CD}" presName="hierChild4" presStyleCnt="0"/>
      <dgm:spPr/>
    </dgm:pt>
    <dgm:pt modelId="{8E688828-93F5-44A0-B41A-820B498DA2E1}" type="pres">
      <dgm:prSet presAssocID="{C80BABCF-12F1-4CD9-8DC0-683BACD5B60C}" presName="Name23" presStyleLbl="parChTrans1D4" presStyleIdx="0" presStyleCnt="3"/>
      <dgm:spPr/>
    </dgm:pt>
    <dgm:pt modelId="{CBFF2BA0-CC4E-424E-A936-5E566391C13C}" type="pres">
      <dgm:prSet presAssocID="{F3C5BE22-7CB7-4D9C-B04B-4E29E0AFB451}" presName="hierRoot4" presStyleCnt="0"/>
      <dgm:spPr/>
    </dgm:pt>
    <dgm:pt modelId="{206BA095-57F0-4C4A-8202-284957807053}" type="pres">
      <dgm:prSet presAssocID="{F3C5BE22-7CB7-4D9C-B04B-4E29E0AFB451}" presName="composite4" presStyleCnt="0"/>
      <dgm:spPr/>
    </dgm:pt>
    <dgm:pt modelId="{8F40CADB-3C5B-4481-910A-9B7B98184CB0}" type="pres">
      <dgm:prSet presAssocID="{F3C5BE22-7CB7-4D9C-B04B-4E29E0AFB451}" presName="background4" presStyleLbl="node4" presStyleIdx="0" presStyleCnt="3"/>
      <dgm:spPr/>
    </dgm:pt>
    <dgm:pt modelId="{9737ACCE-8373-4D1B-9EF5-8DBE539C7CF8}" type="pres">
      <dgm:prSet presAssocID="{F3C5BE22-7CB7-4D9C-B04B-4E29E0AFB451}" presName="text4" presStyleLbl="fgAcc4" presStyleIdx="0" presStyleCnt="3">
        <dgm:presLayoutVars>
          <dgm:chPref val="3"/>
        </dgm:presLayoutVars>
      </dgm:prSet>
      <dgm:spPr/>
    </dgm:pt>
    <dgm:pt modelId="{C258A104-F05B-4502-B063-347616BC0CA3}" type="pres">
      <dgm:prSet presAssocID="{F3C5BE22-7CB7-4D9C-B04B-4E29E0AFB451}" presName="hierChild5" presStyleCnt="0"/>
      <dgm:spPr/>
    </dgm:pt>
    <dgm:pt modelId="{A8658E71-6D69-4C47-BD95-9CC472951AF7}" type="pres">
      <dgm:prSet presAssocID="{F4A5F1C8-1D38-460F-8E92-CC9C5A53FA46}" presName="Name23" presStyleLbl="parChTrans1D4" presStyleIdx="1" presStyleCnt="3"/>
      <dgm:spPr/>
    </dgm:pt>
    <dgm:pt modelId="{39347AD0-9205-4D2F-9ED6-FF5526FF60E3}" type="pres">
      <dgm:prSet presAssocID="{C51FE1E9-A72B-4C14-BD31-526E81E894F9}" presName="hierRoot4" presStyleCnt="0"/>
      <dgm:spPr/>
    </dgm:pt>
    <dgm:pt modelId="{0B36AB70-8197-4E72-A844-61E96B375478}" type="pres">
      <dgm:prSet presAssocID="{C51FE1E9-A72B-4C14-BD31-526E81E894F9}" presName="composite4" presStyleCnt="0"/>
      <dgm:spPr/>
    </dgm:pt>
    <dgm:pt modelId="{623328B6-AD95-4399-A477-366C9BE510AF}" type="pres">
      <dgm:prSet presAssocID="{C51FE1E9-A72B-4C14-BD31-526E81E894F9}" presName="background4" presStyleLbl="node4" presStyleIdx="1" presStyleCnt="3"/>
      <dgm:spPr/>
    </dgm:pt>
    <dgm:pt modelId="{376DEA0E-1DD6-4E90-BDFB-F3FEE2FCA98E}" type="pres">
      <dgm:prSet presAssocID="{C51FE1E9-A72B-4C14-BD31-526E81E894F9}" presName="text4" presStyleLbl="fgAcc4" presStyleIdx="1" presStyleCnt="3">
        <dgm:presLayoutVars>
          <dgm:chPref val="3"/>
        </dgm:presLayoutVars>
      </dgm:prSet>
      <dgm:spPr/>
    </dgm:pt>
    <dgm:pt modelId="{387C480C-B9E5-4EA8-8DE3-2F4AA91268CF}" type="pres">
      <dgm:prSet presAssocID="{C51FE1E9-A72B-4C14-BD31-526E81E894F9}" presName="hierChild5" presStyleCnt="0"/>
      <dgm:spPr/>
    </dgm:pt>
    <dgm:pt modelId="{8DF05493-B9A5-4919-A242-F776AF2E646D}" type="pres">
      <dgm:prSet presAssocID="{60F82372-B0DF-4600-9EBD-75F11032A2CB}" presName="Name23" presStyleLbl="parChTrans1D4" presStyleIdx="2" presStyleCnt="3"/>
      <dgm:spPr/>
    </dgm:pt>
    <dgm:pt modelId="{14081C15-A675-488F-A913-B17C2EE3114C}" type="pres">
      <dgm:prSet presAssocID="{34136F43-D2E2-4444-A01E-0A3EFC970609}" presName="hierRoot4" presStyleCnt="0"/>
      <dgm:spPr/>
    </dgm:pt>
    <dgm:pt modelId="{4AF6F72B-994B-41DA-AE38-209F5739C22D}" type="pres">
      <dgm:prSet presAssocID="{34136F43-D2E2-4444-A01E-0A3EFC970609}" presName="composite4" presStyleCnt="0"/>
      <dgm:spPr/>
    </dgm:pt>
    <dgm:pt modelId="{90752BF2-4956-4E8A-A066-0C15105F1C92}" type="pres">
      <dgm:prSet presAssocID="{34136F43-D2E2-4444-A01E-0A3EFC970609}" presName="background4" presStyleLbl="node4" presStyleIdx="2" presStyleCnt="3"/>
      <dgm:spPr/>
    </dgm:pt>
    <dgm:pt modelId="{ABD5DC69-1D65-427B-9341-BD148A12E5C4}" type="pres">
      <dgm:prSet presAssocID="{34136F43-D2E2-4444-A01E-0A3EFC970609}" presName="text4" presStyleLbl="fgAcc4" presStyleIdx="2" presStyleCnt="3">
        <dgm:presLayoutVars>
          <dgm:chPref val="3"/>
        </dgm:presLayoutVars>
      </dgm:prSet>
      <dgm:spPr/>
    </dgm:pt>
    <dgm:pt modelId="{D4212877-E27F-4057-BBD2-E7CC2589ED73}" type="pres">
      <dgm:prSet presAssocID="{34136F43-D2E2-4444-A01E-0A3EFC970609}" presName="hierChild5" presStyleCnt="0"/>
      <dgm:spPr/>
    </dgm:pt>
    <dgm:pt modelId="{FA9ACAF4-AEE3-4C4F-8FF3-B6554772D4AF}" type="pres">
      <dgm:prSet presAssocID="{9915E0F3-1F9E-4345-8D15-3C2B1B47183B}" presName="Name17" presStyleLbl="parChTrans1D3" presStyleIdx="1" presStyleCnt="4"/>
      <dgm:spPr/>
    </dgm:pt>
    <dgm:pt modelId="{364247F2-949B-4B90-ACD0-582E5C8C64AF}" type="pres">
      <dgm:prSet presAssocID="{37FC519B-53FE-48AB-ADBB-F6B26F9EA445}" presName="hierRoot3" presStyleCnt="0"/>
      <dgm:spPr/>
    </dgm:pt>
    <dgm:pt modelId="{5315D9FE-DD06-41EE-AE99-1FBF05E44D46}" type="pres">
      <dgm:prSet presAssocID="{37FC519B-53FE-48AB-ADBB-F6B26F9EA445}" presName="composite3" presStyleCnt="0"/>
      <dgm:spPr/>
    </dgm:pt>
    <dgm:pt modelId="{53D5CF83-6EBB-4E25-9715-283B08E51589}" type="pres">
      <dgm:prSet presAssocID="{37FC519B-53FE-48AB-ADBB-F6B26F9EA445}" presName="background3" presStyleLbl="node3" presStyleIdx="1" presStyleCnt="4"/>
      <dgm:spPr/>
    </dgm:pt>
    <dgm:pt modelId="{D74F9895-75AF-489C-A89B-D4AB6DF66F5A}" type="pres">
      <dgm:prSet presAssocID="{37FC519B-53FE-48AB-ADBB-F6B26F9EA445}" presName="text3" presStyleLbl="fgAcc3" presStyleIdx="1" presStyleCnt="4">
        <dgm:presLayoutVars>
          <dgm:chPref val="3"/>
        </dgm:presLayoutVars>
      </dgm:prSet>
      <dgm:spPr/>
    </dgm:pt>
    <dgm:pt modelId="{E4E545F6-778B-42AA-84FC-E71AA78A3831}" type="pres">
      <dgm:prSet presAssocID="{37FC519B-53FE-48AB-ADBB-F6B26F9EA445}" presName="hierChild4" presStyleCnt="0"/>
      <dgm:spPr/>
    </dgm:pt>
    <dgm:pt modelId="{0C49D626-6F4B-488C-9963-AA1BEA6EC37E}" type="pres">
      <dgm:prSet presAssocID="{BD2AEC31-907A-4E51-BDF9-8DB4FA9A50F0}" presName="Name17" presStyleLbl="parChTrans1D3" presStyleIdx="2" presStyleCnt="4"/>
      <dgm:spPr/>
    </dgm:pt>
    <dgm:pt modelId="{1464AC1E-40FB-4777-904C-FF093CCA8F63}" type="pres">
      <dgm:prSet presAssocID="{493D8299-0E6C-4CBF-924F-86AA003352CB}" presName="hierRoot3" presStyleCnt="0"/>
      <dgm:spPr/>
    </dgm:pt>
    <dgm:pt modelId="{41684FFD-712B-4160-8C73-29FF276E6580}" type="pres">
      <dgm:prSet presAssocID="{493D8299-0E6C-4CBF-924F-86AA003352CB}" presName="composite3" presStyleCnt="0"/>
      <dgm:spPr/>
    </dgm:pt>
    <dgm:pt modelId="{5885D449-B595-45DC-AD91-D61D29471D08}" type="pres">
      <dgm:prSet presAssocID="{493D8299-0E6C-4CBF-924F-86AA003352CB}" presName="background3" presStyleLbl="node3" presStyleIdx="2" presStyleCnt="4"/>
      <dgm:spPr/>
    </dgm:pt>
    <dgm:pt modelId="{2E63ED26-BBD1-4969-BA2E-EB42D4FD3097}" type="pres">
      <dgm:prSet presAssocID="{493D8299-0E6C-4CBF-924F-86AA003352CB}" presName="text3" presStyleLbl="fgAcc3" presStyleIdx="2" presStyleCnt="4">
        <dgm:presLayoutVars>
          <dgm:chPref val="3"/>
        </dgm:presLayoutVars>
      </dgm:prSet>
      <dgm:spPr/>
    </dgm:pt>
    <dgm:pt modelId="{591D641B-2A7B-4346-9E61-2521497E3BC1}" type="pres">
      <dgm:prSet presAssocID="{493D8299-0E6C-4CBF-924F-86AA003352CB}" presName="hierChild4" presStyleCnt="0"/>
      <dgm:spPr/>
    </dgm:pt>
    <dgm:pt modelId="{11F3187E-FA5C-49E9-A706-6DF171ACC4D3}" type="pres">
      <dgm:prSet presAssocID="{F2B2F805-8D3B-4428-919B-4FDADA0F547F}" presName="Name10" presStyleLbl="parChTrans1D2" presStyleIdx="1" presStyleCnt="2"/>
      <dgm:spPr/>
    </dgm:pt>
    <dgm:pt modelId="{9C5B9323-BCCC-4255-95BF-6E705C71FBE0}" type="pres">
      <dgm:prSet presAssocID="{05FBECAF-B2F3-426B-A26C-90C5896464DA}" presName="hierRoot2" presStyleCnt="0"/>
      <dgm:spPr/>
    </dgm:pt>
    <dgm:pt modelId="{8164048E-6E61-4442-B019-6E8A23DCCC06}" type="pres">
      <dgm:prSet presAssocID="{05FBECAF-B2F3-426B-A26C-90C5896464DA}" presName="composite2" presStyleCnt="0"/>
      <dgm:spPr/>
    </dgm:pt>
    <dgm:pt modelId="{7D4CF80F-FF65-4416-B627-995C92872911}" type="pres">
      <dgm:prSet presAssocID="{05FBECAF-B2F3-426B-A26C-90C5896464DA}" presName="background2" presStyleLbl="node2" presStyleIdx="1" presStyleCnt="2"/>
      <dgm:spPr>
        <a:solidFill>
          <a:schemeClr val="tx2">
            <a:lumMod val="90000"/>
          </a:schemeClr>
        </a:solidFill>
      </dgm:spPr>
    </dgm:pt>
    <dgm:pt modelId="{CA0DCACE-34E5-4DC1-A377-D3780E37C9CC}" type="pres">
      <dgm:prSet presAssocID="{05FBECAF-B2F3-426B-A26C-90C5896464DA}" presName="text2" presStyleLbl="fgAcc2" presStyleIdx="1" presStyleCnt="2">
        <dgm:presLayoutVars>
          <dgm:chPref val="3"/>
        </dgm:presLayoutVars>
      </dgm:prSet>
      <dgm:spPr/>
    </dgm:pt>
    <dgm:pt modelId="{603C8C04-C9F2-4E13-90A8-6E70D1D35179}" type="pres">
      <dgm:prSet presAssocID="{05FBECAF-B2F3-426B-A26C-90C5896464DA}" presName="hierChild3" presStyleCnt="0"/>
      <dgm:spPr/>
    </dgm:pt>
    <dgm:pt modelId="{B3BFF882-93A8-47A7-9CE7-F22D0AC7F970}" type="pres">
      <dgm:prSet presAssocID="{EB5EDADB-998D-4594-84D4-95C74132464B}" presName="Name17" presStyleLbl="parChTrans1D3" presStyleIdx="3" presStyleCnt="4"/>
      <dgm:spPr/>
    </dgm:pt>
    <dgm:pt modelId="{51205D29-12D7-4672-9A7E-F1EA69CAF0C4}" type="pres">
      <dgm:prSet presAssocID="{D164684A-F802-46A5-9CFC-15ED0107EDE1}" presName="hierRoot3" presStyleCnt="0"/>
      <dgm:spPr/>
    </dgm:pt>
    <dgm:pt modelId="{AEAF4E91-3FA8-4307-BA9E-C5CA231F6A4E}" type="pres">
      <dgm:prSet presAssocID="{D164684A-F802-46A5-9CFC-15ED0107EDE1}" presName="composite3" presStyleCnt="0"/>
      <dgm:spPr/>
    </dgm:pt>
    <dgm:pt modelId="{C21AB4A6-891B-40CB-B54B-8EDA088B2944}" type="pres">
      <dgm:prSet presAssocID="{D164684A-F802-46A5-9CFC-15ED0107EDE1}" presName="background3" presStyleLbl="node3" presStyleIdx="3" presStyleCnt="4"/>
      <dgm:spPr/>
    </dgm:pt>
    <dgm:pt modelId="{7E436440-1785-44F5-A9A8-A7CD5C440EA0}" type="pres">
      <dgm:prSet presAssocID="{D164684A-F802-46A5-9CFC-15ED0107EDE1}" presName="text3" presStyleLbl="fgAcc3" presStyleIdx="3" presStyleCnt="4">
        <dgm:presLayoutVars>
          <dgm:chPref val="3"/>
        </dgm:presLayoutVars>
      </dgm:prSet>
      <dgm:spPr/>
    </dgm:pt>
    <dgm:pt modelId="{74BDF378-0932-41B8-B6FF-ED00A73CE708}" type="pres">
      <dgm:prSet presAssocID="{D164684A-F802-46A5-9CFC-15ED0107EDE1}" presName="hierChild4" presStyleCnt="0"/>
      <dgm:spPr/>
    </dgm:pt>
  </dgm:ptLst>
  <dgm:cxnLst>
    <dgm:cxn modelId="{720A0002-6C6D-46DE-9D38-19E86ECB6047}" type="presOf" srcId="{605FB52C-D707-4DC8-BC8D-16B80A1148DF}" destId="{BD4F8A0B-8F8A-47A1-AC1C-337E7C588DE0}" srcOrd="0" destOrd="0" presId="urn:microsoft.com/office/officeart/2005/8/layout/hierarchy1"/>
    <dgm:cxn modelId="{C0E30113-1AE2-4FD5-A4A6-59DC9E098E22}" srcId="{FFFBE191-88C3-47BF-B27F-F7C37681DAFA}" destId="{605FB52C-D707-4DC8-BC8D-16B80A1148DF}" srcOrd="0" destOrd="0" parTransId="{36A66821-B58A-4896-A008-4CD13A1BD61B}" sibTransId="{BDF89253-7F90-43D7-A78C-8FE36DB7D1EA}"/>
    <dgm:cxn modelId="{F5C00A1A-F1CB-44D8-BC01-BBDADA241FE0}" type="presOf" srcId="{EB5EDADB-998D-4594-84D4-95C74132464B}" destId="{B3BFF882-93A8-47A7-9CE7-F22D0AC7F970}" srcOrd="0" destOrd="0" presId="urn:microsoft.com/office/officeart/2005/8/layout/hierarchy1"/>
    <dgm:cxn modelId="{556F6D31-7FE1-4E61-B91F-630C39A7AC09}" type="presOf" srcId="{9915E0F3-1F9E-4345-8D15-3C2B1B47183B}" destId="{FA9ACAF4-AEE3-4C4F-8FF3-B6554772D4AF}" srcOrd="0" destOrd="0" presId="urn:microsoft.com/office/officeart/2005/8/layout/hierarchy1"/>
    <dgm:cxn modelId="{38B56B3A-5F28-4A30-A5B4-CFA05874DD69}" type="presOf" srcId="{37FC519B-53FE-48AB-ADBB-F6B26F9EA445}" destId="{D74F9895-75AF-489C-A89B-D4AB6DF66F5A}" srcOrd="0" destOrd="0" presId="urn:microsoft.com/office/officeart/2005/8/layout/hierarchy1"/>
    <dgm:cxn modelId="{67B7283B-CDB5-4DED-8CD9-F4F00AE503DD}" srcId="{1B9811BB-E641-4EAF-A863-65B9E16EB0CD}" destId="{F3C5BE22-7CB7-4D9C-B04B-4E29E0AFB451}" srcOrd="0" destOrd="0" parTransId="{C80BABCF-12F1-4CD9-8DC0-683BACD5B60C}" sibTransId="{B20A290D-E345-418B-BD43-3D6A6D89F6C2}"/>
    <dgm:cxn modelId="{64AD153C-C316-48ED-8BE8-F14C9958E8BD}" srcId="{6E362237-FF1E-4077-9B59-7788B5267161}" destId="{493D8299-0E6C-4CBF-924F-86AA003352CB}" srcOrd="2" destOrd="0" parTransId="{BD2AEC31-907A-4E51-BDF9-8DB4FA9A50F0}" sibTransId="{0E7A5B2E-33DB-473D-956A-0E1A1E9B9078}"/>
    <dgm:cxn modelId="{FA7AB75C-865C-42B1-AFED-A929DE8F8115}" type="presOf" srcId="{6E362237-FF1E-4077-9B59-7788B5267161}" destId="{6011076B-8437-447A-8FE9-3EE718B2023B}" srcOrd="0" destOrd="0" presId="urn:microsoft.com/office/officeart/2005/8/layout/hierarchy1"/>
    <dgm:cxn modelId="{BCA17C41-F9E5-4753-BA84-29ADB465F6C2}" type="presOf" srcId="{C80BABCF-12F1-4CD9-8DC0-683BACD5B60C}" destId="{8E688828-93F5-44A0-B41A-820B498DA2E1}" srcOrd="0" destOrd="0" presId="urn:microsoft.com/office/officeart/2005/8/layout/hierarchy1"/>
    <dgm:cxn modelId="{E99B4C62-08C3-487B-98A2-34DA7865BDEF}" srcId="{605FB52C-D707-4DC8-BC8D-16B80A1148DF}" destId="{05FBECAF-B2F3-426B-A26C-90C5896464DA}" srcOrd="1" destOrd="0" parTransId="{F2B2F805-8D3B-4428-919B-4FDADA0F547F}" sibTransId="{6677C2AC-7989-45FC-AC55-71EDBE008BB3}"/>
    <dgm:cxn modelId="{90003950-B545-4900-93EC-12AB499E6A4A}" type="presOf" srcId="{AC2BD6EA-E771-4693-987C-CFD448A19710}" destId="{8B75699C-A11D-4906-A0A2-E9A3E62EE727}" srcOrd="0" destOrd="0" presId="urn:microsoft.com/office/officeart/2005/8/layout/hierarchy1"/>
    <dgm:cxn modelId="{5A88EC89-D4C2-4E45-8319-19F7FD45B384}" type="presOf" srcId="{C51FE1E9-A72B-4C14-BD31-526E81E894F9}" destId="{376DEA0E-1DD6-4E90-BDFB-F3FEE2FCA98E}" srcOrd="0" destOrd="0" presId="urn:microsoft.com/office/officeart/2005/8/layout/hierarchy1"/>
    <dgm:cxn modelId="{566B3E8E-5283-4B20-822F-C47A6CE9C976}" type="presOf" srcId="{F3C5BE22-7CB7-4D9C-B04B-4E29E0AFB451}" destId="{9737ACCE-8373-4D1B-9EF5-8DBE539C7CF8}" srcOrd="0" destOrd="0" presId="urn:microsoft.com/office/officeart/2005/8/layout/hierarchy1"/>
    <dgm:cxn modelId="{8209F493-663A-45C0-918D-BAEA252B4B23}" srcId="{605FB52C-D707-4DC8-BC8D-16B80A1148DF}" destId="{6E362237-FF1E-4077-9B59-7788B5267161}" srcOrd="0" destOrd="0" parTransId="{AC2BD6EA-E771-4693-987C-CFD448A19710}" sibTransId="{CCDDBDFA-2ABA-4F50-AD32-F8BD158EFF3A}"/>
    <dgm:cxn modelId="{39172296-6494-44EF-A359-E32449FA998F}" type="presOf" srcId="{60F82372-B0DF-4600-9EBD-75F11032A2CB}" destId="{8DF05493-B9A5-4919-A242-F776AF2E646D}" srcOrd="0" destOrd="0" presId="urn:microsoft.com/office/officeart/2005/8/layout/hierarchy1"/>
    <dgm:cxn modelId="{E94F48A0-0D4C-4DC8-9E72-4D4792772671}" srcId="{1B9811BB-E641-4EAF-A863-65B9E16EB0CD}" destId="{C51FE1E9-A72B-4C14-BD31-526E81E894F9}" srcOrd="1" destOrd="0" parTransId="{F4A5F1C8-1D38-460F-8E92-CC9C5A53FA46}" sibTransId="{913E6714-4A9D-4FE1-869A-97B7B3D8DB7C}"/>
    <dgm:cxn modelId="{1A1F87A1-1142-4C3D-BA79-5EC7B10A2AD1}" srcId="{6E362237-FF1E-4077-9B59-7788B5267161}" destId="{37FC519B-53FE-48AB-ADBB-F6B26F9EA445}" srcOrd="1" destOrd="0" parTransId="{9915E0F3-1F9E-4345-8D15-3C2B1B47183B}" sibTransId="{173688B3-6B57-4840-A3B6-730E3C44724D}"/>
    <dgm:cxn modelId="{B1F420B5-BA12-4C27-9888-E01D19FAEBF6}" srcId="{1B9811BB-E641-4EAF-A863-65B9E16EB0CD}" destId="{34136F43-D2E2-4444-A01E-0A3EFC970609}" srcOrd="2" destOrd="0" parTransId="{60F82372-B0DF-4600-9EBD-75F11032A2CB}" sibTransId="{6A185A5D-6810-4428-B036-5C4BEECD51D6}"/>
    <dgm:cxn modelId="{6B40C3C1-F444-4470-B306-885057D572AE}" type="presOf" srcId="{BD2AEC31-907A-4E51-BDF9-8DB4FA9A50F0}" destId="{0C49D626-6F4B-488C-9963-AA1BEA6EC37E}" srcOrd="0" destOrd="0" presId="urn:microsoft.com/office/officeart/2005/8/layout/hierarchy1"/>
    <dgm:cxn modelId="{2AEA8EC6-2E58-4138-A661-EBC978471276}" type="presOf" srcId="{E8B81922-B493-4A4C-B2CA-F47FFE52C9A4}" destId="{F2A64BF4-F044-45BA-A560-F23AB6FA9774}" srcOrd="0" destOrd="0" presId="urn:microsoft.com/office/officeart/2005/8/layout/hierarchy1"/>
    <dgm:cxn modelId="{FFE9EECB-D870-4565-BAEB-942BA1CEBE46}" srcId="{05FBECAF-B2F3-426B-A26C-90C5896464DA}" destId="{D164684A-F802-46A5-9CFC-15ED0107EDE1}" srcOrd="0" destOrd="0" parTransId="{EB5EDADB-998D-4594-84D4-95C74132464B}" sibTransId="{F51DCA66-F02B-47EA-B60A-27A3A12E0373}"/>
    <dgm:cxn modelId="{3CCA66D0-DDC9-426B-9CE0-48C08A791ED2}" type="presOf" srcId="{34136F43-D2E2-4444-A01E-0A3EFC970609}" destId="{ABD5DC69-1D65-427B-9341-BD148A12E5C4}" srcOrd="0" destOrd="0" presId="urn:microsoft.com/office/officeart/2005/8/layout/hierarchy1"/>
    <dgm:cxn modelId="{25C5B3D1-CF29-4E89-AEB6-4D3A21D4DEB3}" type="presOf" srcId="{05FBECAF-B2F3-426B-A26C-90C5896464DA}" destId="{CA0DCACE-34E5-4DC1-A377-D3780E37C9CC}" srcOrd="0" destOrd="0" presId="urn:microsoft.com/office/officeart/2005/8/layout/hierarchy1"/>
    <dgm:cxn modelId="{89BC48E5-534D-48A8-9304-A542AEA53244}" type="presOf" srcId="{1B9811BB-E641-4EAF-A863-65B9E16EB0CD}" destId="{EAF274C8-2ED6-4AD8-B55F-09DF0AD8B3DA}" srcOrd="0" destOrd="0" presId="urn:microsoft.com/office/officeart/2005/8/layout/hierarchy1"/>
    <dgm:cxn modelId="{4E6D89E6-A7ED-4252-BF5F-A136759542C5}" type="presOf" srcId="{F2B2F805-8D3B-4428-919B-4FDADA0F547F}" destId="{11F3187E-FA5C-49E9-A706-6DF171ACC4D3}" srcOrd="0" destOrd="0" presId="urn:microsoft.com/office/officeart/2005/8/layout/hierarchy1"/>
    <dgm:cxn modelId="{066B08EC-1CEA-4285-8D5B-FBC04CA08DF0}" type="presOf" srcId="{FFFBE191-88C3-47BF-B27F-F7C37681DAFA}" destId="{A070657E-9338-43F7-A987-12B7ADAF10F5}" srcOrd="0" destOrd="0" presId="urn:microsoft.com/office/officeart/2005/8/layout/hierarchy1"/>
    <dgm:cxn modelId="{C36A69EF-C44A-4A3F-9824-D440672AE0C3}" type="presOf" srcId="{F4A5F1C8-1D38-460F-8E92-CC9C5A53FA46}" destId="{A8658E71-6D69-4C47-BD95-9CC472951AF7}" srcOrd="0" destOrd="0" presId="urn:microsoft.com/office/officeart/2005/8/layout/hierarchy1"/>
    <dgm:cxn modelId="{73BE6BEF-E8C7-4A6B-B1DE-F0484E8BD85D}" type="presOf" srcId="{493D8299-0E6C-4CBF-924F-86AA003352CB}" destId="{2E63ED26-BBD1-4969-BA2E-EB42D4FD3097}" srcOrd="0" destOrd="0" presId="urn:microsoft.com/office/officeart/2005/8/layout/hierarchy1"/>
    <dgm:cxn modelId="{9E501FFE-23A0-489A-9A8B-249ADC345E1E}" type="presOf" srcId="{D164684A-F802-46A5-9CFC-15ED0107EDE1}" destId="{7E436440-1785-44F5-A9A8-A7CD5C440EA0}" srcOrd="0" destOrd="0" presId="urn:microsoft.com/office/officeart/2005/8/layout/hierarchy1"/>
    <dgm:cxn modelId="{9F1550FF-22D1-46A2-8872-125B6BEAD600}" srcId="{6E362237-FF1E-4077-9B59-7788B5267161}" destId="{1B9811BB-E641-4EAF-A863-65B9E16EB0CD}" srcOrd="0" destOrd="0" parTransId="{E8B81922-B493-4A4C-B2CA-F47FFE52C9A4}" sibTransId="{68CD5E7E-E16C-4C11-AA6C-D6B337DBD2F8}"/>
    <dgm:cxn modelId="{0081A336-B8E1-4305-9778-831CDC9BA7CB}" type="presParOf" srcId="{A070657E-9338-43F7-A987-12B7ADAF10F5}" destId="{C5AB842D-6AF2-47A5-827C-8606283AB14A}" srcOrd="0" destOrd="0" presId="urn:microsoft.com/office/officeart/2005/8/layout/hierarchy1"/>
    <dgm:cxn modelId="{31ED91E0-4CC6-44D0-AE71-D923199B8FC3}" type="presParOf" srcId="{C5AB842D-6AF2-47A5-827C-8606283AB14A}" destId="{1583FC76-A542-44F4-A84D-11F901A7B92B}" srcOrd="0" destOrd="0" presId="urn:microsoft.com/office/officeart/2005/8/layout/hierarchy1"/>
    <dgm:cxn modelId="{87DC0BCB-5B06-434D-A17A-50BEF6B0667E}" type="presParOf" srcId="{1583FC76-A542-44F4-A84D-11F901A7B92B}" destId="{7BBA6F4C-AFC7-41B2-9F3B-B5FAFC7038D3}" srcOrd="0" destOrd="0" presId="urn:microsoft.com/office/officeart/2005/8/layout/hierarchy1"/>
    <dgm:cxn modelId="{7D2F1730-6F73-4656-BB19-B8A65EE64407}" type="presParOf" srcId="{1583FC76-A542-44F4-A84D-11F901A7B92B}" destId="{BD4F8A0B-8F8A-47A1-AC1C-337E7C588DE0}" srcOrd="1" destOrd="0" presId="urn:microsoft.com/office/officeart/2005/8/layout/hierarchy1"/>
    <dgm:cxn modelId="{E30081FA-3CB7-47DD-A2A7-419C959BD1CD}" type="presParOf" srcId="{C5AB842D-6AF2-47A5-827C-8606283AB14A}" destId="{EBFBC576-7B7F-4F1A-AB74-309C80A329BD}" srcOrd="1" destOrd="0" presId="urn:microsoft.com/office/officeart/2005/8/layout/hierarchy1"/>
    <dgm:cxn modelId="{9FD034C9-5F33-4F07-A726-8FCC8D5D6EAA}" type="presParOf" srcId="{EBFBC576-7B7F-4F1A-AB74-309C80A329BD}" destId="{8B75699C-A11D-4906-A0A2-E9A3E62EE727}" srcOrd="0" destOrd="0" presId="urn:microsoft.com/office/officeart/2005/8/layout/hierarchy1"/>
    <dgm:cxn modelId="{E5A048EE-17D5-4102-ABF4-715B194C8100}" type="presParOf" srcId="{EBFBC576-7B7F-4F1A-AB74-309C80A329BD}" destId="{A2D48D2A-DF51-44A2-8D03-2F6F8908EC48}" srcOrd="1" destOrd="0" presId="urn:microsoft.com/office/officeart/2005/8/layout/hierarchy1"/>
    <dgm:cxn modelId="{C40B822F-B130-48A4-873A-8DF8F6EB97B4}" type="presParOf" srcId="{A2D48D2A-DF51-44A2-8D03-2F6F8908EC48}" destId="{93ECDCFC-0B3B-4840-B0DB-E9FD5573060A}" srcOrd="0" destOrd="0" presId="urn:microsoft.com/office/officeart/2005/8/layout/hierarchy1"/>
    <dgm:cxn modelId="{638B1AC8-E382-458A-944B-A855CA96E6DD}" type="presParOf" srcId="{93ECDCFC-0B3B-4840-B0DB-E9FD5573060A}" destId="{7BCFA0C6-0296-4FC2-A807-4056C3D86F53}" srcOrd="0" destOrd="0" presId="urn:microsoft.com/office/officeart/2005/8/layout/hierarchy1"/>
    <dgm:cxn modelId="{663B6021-BB88-44A1-9BB1-FA366BC9CCCE}" type="presParOf" srcId="{93ECDCFC-0B3B-4840-B0DB-E9FD5573060A}" destId="{6011076B-8437-447A-8FE9-3EE718B2023B}" srcOrd="1" destOrd="0" presId="urn:microsoft.com/office/officeart/2005/8/layout/hierarchy1"/>
    <dgm:cxn modelId="{FC0AA3B1-D657-4DDC-9BD7-08F4958E0B23}" type="presParOf" srcId="{A2D48D2A-DF51-44A2-8D03-2F6F8908EC48}" destId="{A72B783F-3642-4244-AA8B-5E93D68F0FAF}" srcOrd="1" destOrd="0" presId="urn:microsoft.com/office/officeart/2005/8/layout/hierarchy1"/>
    <dgm:cxn modelId="{9B6A4782-01A9-4D6E-99ED-D38AAD08DAA7}" type="presParOf" srcId="{A72B783F-3642-4244-AA8B-5E93D68F0FAF}" destId="{F2A64BF4-F044-45BA-A560-F23AB6FA9774}" srcOrd="0" destOrd="0" presId="urn:microsoft.com/office/officeart/2005/8/layout/hierarchy1"/>
    <dgm:cxn modelId="{2EEE3EF5-A9DC-4743-9FDF-1333FF19B4E1}" type="presParOf" srcId="{A72B783F-3642-4244-AA8B-5E93D68F0FAF}" destId="{C991AB5D-57E3-4819-B889-2E9100E026D5}" srcOrd="1" destOrd="0" presId="urn:microsoft.com/office/officeart/2005/8/layout/hierarchy1"/>
    <dgm:cxn modelId="{CA686D78-1BB5-4F93-8B3E-D1B1CAE579ED}" type="presParOf" srcId="{C991AB5D-57E3-4819-B889-2E9100E026D5}" destId="{75E92698-9277-496E-9684-D1360A22426F}" srcOrd="0" destOrd="0" presId="urn:microsoft.com/office/officeart/2005/8/layout/hierarchy1"/>
    <dgm:cxn modelId="{1D11CBDE-F69B-410F-AB2E-3086456AD1EE}" type="presParOf" srcId="{75E92698-9277-496E-9684-D1360A22426F}" destId="{9E3751B4-AA79-46CF-9692-67EDA83F6971}" srcOrd="0" destOrd="0" presId="urn:microsoft.com/office/officeart/2005/8/layout/hierarchy1"/>
    <dgm:cxn modelId="{7177AD66-1CFA-47BC-A4C8-676EDD317699}" type="presParOf" srcId="{75E92698-9277-496E-9684-D1360A22426F}" destId="{EAF274C8-2ED6-4AD8-B55F-09DF0AD8B3DA}" srcOrd="1" destOrd="0" presId="urn:microsoft.com/office/officeart/2005/8/layout/hierarchy1"/>
    <dgm:cxn modelId="{E8EEAE62-DFC4-458B-9C03-53DB65FE0249}" type="presParOf" srcId="{C991AB5D-57E3-4819-B889-2E9100E026D5}" destId="{C11B2D5C-7E40-4B80-8ED6-F56D3DD38881}" srcOrd="1" destOrd="0" presId="urn:microsoft.com/office/officeart/2005/8/layout/hierarchy1"/>
    <dgm:cxn modelId="{758D9795-6B3D-4578-B0AC-125EE354EA81}" type="presParOf" srcId="{C11B2D5C-7E40-4B80-8ED6-F56D3DD38881}" destId="{8E688828-93F5-44A0-B41A-820B498DA2E1}" srcOrd="0" destOrd="0" presId="urn:microsoft.com/office/officeart/2005/8/layout/hierarchy1"/>
    <dgm:cxn modelId="{44DFEC2E-E3A0-403C-A309-140664494CC6}" type="presParOf" srcId="{C11B2D5C-7E40-4B80-8ED6-F56D3DD38881}" destId="{CBFF2BA0-CC4E-424E-A936-5E566391C13C}" srcOrd="1" destOrd="0" presId="urn:microsoft.com/office/officeart/2005/8/layout/hierarchy1"/>
    <dgm:cxn modelId="{E0F1AE71-A23B-4F07-A0F9-E52161051EE7}" type="presParOf" srcId="{CBFF2BA0-CC4E-424E-A936-5E566391C13C}" destId="{206BA095-57F0-4C4A-8202-284957807053}" srcOrd="0" destOrd="0" presId="urn:microsoft.com/office/officeart/2005/8/layout/hierarchy1"/>
    <dgm:cxn modelId="{2A63A50E-339C-41C8-BEE8-A417AF46AAEE}" type="presParOf" srcId="{206BA095-57F0-4C4A-8202-284957807053}" destId="{8F40CADB-3C5B-4481-910A-9B7B98184CB0}" srcOrd="0" destOrd="0" presId="urn:microsoft.com/office/officeart/2005/8/layout/hierarchy1"/>
    <dgm:cxn modelId="{0917ACAB-D0E1-4958-A226-01FE04121A0C}" type="presParOf" srcId="{206BA095-57F0-4C4A-8202-284957807053}" destId="{9737ACCE-8373-4D1B-9EF5-8DBE539C7CF8}" srcOrd="1" destOrd="0" presId="urn:microsoft.com/office/officeart/2005/8/layout/hierarchy1"/>
    <dgm:cxn modelId="{E4ED7A60-7197-4170-A871-AED9DE7A46BA}" type="presParOf" srcId="{CBFF2BA0-CC4E-424E-A936-5E566391C13C}" destId="{C258A104-F05B-4502-B063-347616BC0CA3}" srcOrd="1" destOrd="0" presId="urn:microsoft.com/office/officeart/2005/8/layout/hierarchy1"/>
    <dgm:cxn modelId="{F7AB5BEF-9840-48B0-8BB7-715BF74D719D}" type="presParOf" srcId="{C11B2D5C-7E40-4B80-8ED6-F56D3DD38881}" destId="{A8658E71-6D69-4C47-BD95-9CC472951AF7}" srcOrd="2" destOrd="0" presId="urn:microsoft.com/office/officeart/2005/8/layout/hierarchy1"/>
    <dgm:cxn modelId="{258C88B8-4266-4A2C-87F8-51B5FF7CDD2D}" type="presParOf" srcId="{C11B2D5C-7E40-4B80-8ED6-F56D3DD38881}" destId="{39347AD0-9205-4D2F-9ED6-FF5526FF60E3}" srcOrd="3" destOrd="0" presId="urn:microsoft.com/office/officeart/2005/8/layout/hierarchy1"/>
    <dgm:cxn modelId="{F85C4645-45FD-4A7B-9245-3E9C06104FC0}" type="presParOf" srcId="{39347AD0-9205-4D2F-9ED6-FF5526FF60E3}" destId="{0B36AB70-8197-4E72-A844-61E96B375478}" srcOrd="0" destOrd="0" presId="urn:microsoft.com/office/officeart/2005/8/layout/hierarchy1"/>
    <dgm:cxn modelId="{9856BA12-13BC-4BCA-9420-26F7FB88A055}" type="presParOf" srcId="{0B36AB70-8197-4E72-A844-61E96B375478}" destId="{623328B6-AD95-4399-A477-366C9BE510AF}" srcOrd="0" destOrd="0" presId="urn:microsoft.com/office/officeart/2005/8/layout/hierarchy1"/>
    <dgm:cxn modelId="{245A462D-B002-4FC4-8C2E-087958E8AD47}" type="presParOf" srcId="{0B36AB70-8197-4E72-A844-61E96B375478}" destId="{376DEA0E-1DD6-4E90-BDFB-F3FEE2FCA98E}" srcOrd="1" destOrd="0" presId="urn:microsoft.com/office/officeart/2005/8/layout/hierarchy1"/>
    <dgm:cxn modelId="{9213E130-EA7E-4EF9-80CA-272128224AD6}" type="presParOf" srcId="{39347AD0-9205-4D2F-9ED6-FF5526FF60E3}" destId="{387C480C-B9E5-4EA8-8DE3-2F4AA91268CF}" srcOrd="1" destOrd="0" presId="urn:microsoft.com/office/officeart/2005/8/layout/hierarchy1"/>
    <dgm:cxn modelId="{F39DAE37-5589-404F-B32D-11C14B61A3FC}" type="presParOf" srcId="{C11B2D5C-7E40-4B80-8ED6-F56D3DD38881}" destId="{8DF05493-B9A5-4919-A242-F776AF2E646D}" srcOrd="4" destOrd="0" presId="urn:microsoft.com/office/officeart/2005/8/layout/hierarchy1"/>
    <dgm:cxn modelId="{00ACC4FF-AFD1-463E-A04E-80F6D8CB0AC9}" type="presParOf" srcId="{C11B2D5C-7E40-4B80-8ED6-F56D3DD38881}" destId="{14081C15-A675-488F-A913-B17C2EE3114C}" srcOrd="5" destOrd="0" presId="urn:microsoft.com/office/officeart/2005/8/layout/hierarchy1"/>
    <dgm:cxn modelId="{1D697C2B-8BE2-4CEC-BDEE-FB35E4083606}" type="presParOf" srcId="{14081C15-A675-488F-A913-B17C2EE3114C}" destId="{4AF6F72B-994B-41DA-AE38-209F5739C22D}" srcOrd="0" destOrd="0" presId="urn:microsoft.com/office/officeart/2005/8/layout/hierarchy1"/>
    <dgm:cxn modelId="{DB3FCAFE-1582-440B-9993-A0AC4FF48875}" type="presParOf" srcId="{4AF6F72B-994B-41DA-AE38-209F5739C22D}" destId="{90752BF2-4956-4E8A-A066-0C15105F1C92}" srcOrd="0" destOrd="0" presId="urn:microsoft.com/office/officeart/2005/8/layout/hierarchy1"/>
    <dgm:cxn modelId="{6FB22744-8550-47C1-8E03-4BB50320B185}" type="presParOf" srcId="{4AF6F72B-994B-41DA-AE38-209F5739C22D}" destId="{ABD5DC69-1D65-427B-9341-BD148A12E5C4}" srcOrd="1" destOrd="0" presId="urn:microsoft.com/office/officeart/2005/8/layout/hierarchy1"/>
    <dgm:cxn modelId="{67BF66F7-20EE-41D9-8C80-8CD2846C298B}" type="presParOf" srcId="{14081C15-A675-488F-A913-B17C2EE3114C}" destId="{D4212877-E27F-4057-BBD2-E7CC2589ED73}" srcOrd="1" destOrd="0" presId="urn:microsoft.com/office/officeart/2005/8/layout/hierarchy1"/>
    <dgm:cxn modelId="{EB991576-6E28-4442-867A-629A200F2741}" type="presParOf" srcId="{A72B783F-3642-4244-AA8B-5E93D68F0FAF}" destId="{FA9ACAF4-AEE3-4C4F-8FF3-B6554772D4AF}" srcOrd="2" destOrd="0" presId="urn:microsoft.com/office/officeart/2005/8/layout/hierarchy1"/>
    <dgm:cxn modelId="{6ED349FA-C551-4301-B28F-1F6724FAC2DB}" type="presParOf" srcId="{A72B783F-3642-4244-AA8B-5E93D68F0FAF}" destId="{364247F2-949B-4B90-ACD0-582E5C8C64AF}" srcOrd="3" destOrd="0" presId="urn:microsoft.com/office/officeart/2005/8/layout/hierarchy1"/>
    <dgm:cxn modelId="{85C7BDB7-C9FB-4600-8AF6-31F0402A3B4B}" type="presParOf" srcId="{364247F2-949B-4B90-ACD0-582E5C8C64AF}" destId="{5315D9FE-DD06-41EE-AE99-1FBF05E44D46}" srcOrd="0" destOrd="0" presId="urn:microsoft.com/office/officeart/2005/8/layout/hierarchy1"/>
    <dgm:cxn modelId="{55B4769C-1593-400B-9085-C3F29AABB21E}" type="presParOf" srcId="{5315D9FE-DD06-41EE-AE99-1FBF05E44D46}" destId="{53D5CF83-6EBB-4E25-9715-283B08E51589}" srcOrd="0" destOrd="0" presId="urn:microsoft.com/office/officeart/2005/8/layout/hierarchy1"/>
    <dgm:cxn modelId="{D21FD836-17F1-490B-9B85-3439C724AE97}" type="presParOf" srcId="{5315D9FE-DD06-41EE-AE99-1FBF05E44D46}" destId="{D74F9895-75AF-489C-A89B-D4AB6DF66F5A}" srcOrd="1" destOrd="0" presId="urn:microsoft.com/office/officeart/2005/8/layout/hierarchy1"/>
    <dgm:cxn modelId="{19FCAB6C-D232-4FA4-AAFD-0B564AB16333}" type="presParOf" srcId="{364247F2-949B-4B90-ACD0-582E5C8C64AF}" destId="{E4E545F6-778B-42AA-84FC-E71AA78A3831}" srcOrd="1" destOrd="0" presId="urn:microsoft.com/office/officeart/2005/8/layout/hierarchy1"/>
    <dgm:cxn modelId="{A3CF9A39-DC32-4745-A581-5AE52571ACA8}" type="presParOf" srcId="{A72B783F-3642-4244-AA8B-5E93D68F0FAF}" destId="{0C49D626-6F4B-488C-9963-AA1BEA6EC37E}" srcOrd="4" destOrd="0" presId="urn:microsoft.com/office/officeart/2005/8/layout/hierarchy1"/>
    <dgm:cxn modelId="{67B6F835-0B3E-4E35-ACD2-8868EBF2FC53}" type="presParOf" srcId="{A72B783F-3642-4244-AA8B-5E93D68F0FAF}" destId="{1464AC1E-40FB-4777-904C-FF093CCA8F63}" srcOrd="5" destOrd="0" presId="urn:microsoft.com/office/officeart/2005/8/layout/hierarchy1"/>
    <dgm:cxn modelId="{5FABFCD8-18FB-414B-B357-7385A37F1098}" type="presParOf" srcId="{1464AC1E-40FB-4777-904C-FF093CCA8F63}" destId="{41684FFD-712B-4160-8C73-29FF276E6580}" srcOrd="0" destOrd="0" presId="urn:microsoft.com/office/officeart/2005/8/layout/hierarchy1"/>
    <dgm:cxn modelId="{66E866F1-C7ED-4510-8104-B4427EF4CFCD}" type="presParOf" srcId="{41684FFD-712B-4160-8C73-29FF276E6580}" destId="{5885D449-B595-45DC-AD91-D61D29471D08}" srcOrd="0" destOrd="0" presId="urn:microsoft.com/office/officeart/2005/8/layout/hierarchy1"/>
    <dgm:cxn modelId="{785E3AB4-A6E6-4CBC-824D-66C1A7181E72}" type="presParOf" srcId="{41684FFD-712B-4160-8C73-29FF276E6580}" destId="{2E63ED26-BBD1-4969-BA2E-EB42D4FD3097}" srcOrd="1" destOrd="0" presId="urn:microsoft.com/office/officeart/2005/8/layout/hierarchy1"/>
    <dgm:cxn modelId="{1E5917A3-F4AE-4634-8520-6AF5A32E43FF}" type="presParOf" srcId="{1464AC1E-40FB-4777-904C-FF093CCA8F63}" destId="{591D641B-2A7B-4346-9E61-2521497E3BC1}" srcOrd="1" destOrd="0" presId="urn:microsoft.com/office/officeart/2005/8/layout/hierarchy1"/>
    <dgm:cxn modelId="{08D8AAC0-3C97-4884-B077-F8A4B7E4D9E3}" type="presParOf" srcId="{EBFBC576-7B7F-4F1A-AB74-309C80A329BD}" destId="{11F3187E-FA5C-49E9-A706-6DF171ACC4D3}" srcOrd="2" destOrd="0" presId="urn:microsoft.com/office/officeart/2005/8/layout/hierarchy1"/>
    <dgm:cxn modelId="{6EA3010D-A646-450F-8DCE-6689B92AA099}" type="presParOf" srcId="{EBFBC576-7B7F-4F1A-AB74-309C80A329BD}" destId="{9C5B9323-BCCC-4255-95BF-6E705C71FBE0}" srcOrd="3" destOrd="0" presId="urn:microsoft.com/office/officeart/2005/8/layout/hierarchy1"/>
    <dgm:cxn modelId="{45CC8EB0-F0A5-4F73-B975-9D12B4256CFE}" type="presParOf" srcId="{9C5B9323-BCCC-4255-95BF-6E705C71FBE0}" destId="{8164048E-6E61-4442-B019-6E8A23DCCC06}" srcOrd="0" destOrd="0" presId="urn:microsoft.com/office/officeart/2005/8/layout/hierarchy1"/>
    <dgm:cxn modelId="{992FE156-B959-449F-BC9F-3EC51F561CAE}" type="presParOf" srcId="{8164048E-6E61-4442-B019-6E8A23DCCC06}" destId="{7D4CF80F-FF65-4416-B627-995C92872911}" srcOrd="0" destOrd="0" presId="urn:microsoft.com/office/officeart/2005/8/layout/hierarchy1"/>
    <dgm:cxn modelId="{1EB7A2FD-9A0A-48EA-BB93-ECC24512D9E3}" type="presParOf" srcId="{8164048E-6E61-4442-B019-6E8A23DCCC06}" destId="{CA0DCACE-34E5-4DC1-A377-D3780E37C9CC}" srcOrd="1" destOrd="0" presId="urn:microsoft.com/office/officeart/2005/8/layout/hierarchy1"/>
    <dgm:cxn modelId="{73E7EFB3-3F15-47F2-9022-A94CEB66CEA5}" type="presParOf" srcId="{9C5B9323-BCCC-4255-95BF-6E705C71FBE0}" destId="{603C8C04-C9F2-4E13-90A8-6E70D1D35179}" srcOrd="1" destOrd="0" presId="urn:microsoft.com/office/officeart/2005/8/layout/hierarchy1"/>
    <dgm:cxn modelId="{F24F0737-EC6E-45D1-84C9-DDC907045606}" type="presParOf" srcId="{603C8C04-C9F2-4E13-90A8-6E70D1D35179}" destId="{B3BFF882-93A8-47A7-9CE7-F22D0AC7F970}" srcOrd="0" destOrd="0" presId="urn:microsoft.com/office/officeart/2005/8/layout/hierarchy1"/>
    <dgm:cxn modelId="{88AD99CA-0CF1-42B4-AFC2-D2CFC2953558}" type="presParOf" srcId="{603C8C04-C9F2-4E13-90A8-6E70D1D35179}" destId="{51205D29-12D7-4672-9A7E-F1EA69CAF0C4}" srcOrd="1" destOrd="0" presId="urn:microsoft.com/office/officeart/2005/8/layout/hierarchy1"/>
    <dgm:cxn modelId="{E1B1928B-E8CD-4930-8654-19B981FB25ED}" type="presParOf" srcId="{51205D29-12D7-4672-9A7E-F1EA69CAF0C4}" destId="{AEAF4E91-3FA8-4307-BA9E-C5CA231F6A4E}" srcOrd="0" destOrd="0" presId="urn:microsoft.com/office/officeart/2005/8/layout/hierarchy1"/>
    <dgm:cxn modelId="{2FA9EFF9-EA2F-4A3A-AD85-2FC2100DE660}" type="presParOf" srcId="{AEAF4E91-3FA8-4307-BA9E-C5CA231F6A4E}" destId="{C21AB4A6-891B-40CB-B54B-8EDA088B2944}" srcOrd="0" destOrd="0" presId="urn:microsoft.com/office/officeart/2005/8/layout/hierarchy1"/>
    <dgm:cxn modelId="{D2CD8470-170B-471F-8638-6E4124D09509}" type="presParOf" srcId="{AEAF4E91-3FA8-4307-BA9E-C5CA231F6A4E}" destId="{7E436440-1785-44F5-A9A8-A7CD5C440EA0}" srcOrd="1" destOrd="0" presId="urn:microsoft.com/office/officeart/2005/8/layout/hierarchy1"/>
    <dgm:cxn modelId="{75721231-B392-4426-8B7D-3C32CC999576}" type="presParOf" srcId="{51205D29-12D7-4672-9A7E-F1EA69CAF0C4}" destId="{74BDF378-0932-41B8-B6FF-ED00A73CE7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A370D6-1221-41C7-9BE5-903A427A990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7FD43E4E-84EA-4C8B-8409-CBED2DF5246D}">
      <dgm:prSet phldrT="[Text]" custT="1"/>
      <dgm:spPr/>
      <dgm:t>
        <a:bodyPr/>
        <a:lstStyle/>
        <a:p>
          <a:r>
            <a:rPr lang="en-US" altLang="en-US" sz="2000" dirty="0"/>
            <a:t>Don’t know how many clusters</a:t>
          </a:r>
          <a:endParaRPr lang="en-GB" sz="2000" dirty="0">
            <a:solidFill>
              <a:schemeClr val="tx1"/>
            </a:solidFill>
          </a:endParaRPr>
        </a:p>
      </dgm:t>
    </dgm:pt>
    <dgm:pt modelId="{80FA7ED2-C990-4482-8F9F-2B04390CA266}" type="parTrans" cxnId="{DCC41C58-B27E-4AFC-8CBF-6A723D55F54B}">
      <dgm:prSet/>
      <dgm:spPr/>
      <dgm:t>
        <a:bodyPr/>
        <a:lstStyle/>
        <a:p>
          <a:endParaRPr lang="en-GB" sz="3200"/>
        </a:p>
      </dgm:t>
    </dgm:pt>
    <dgm:pt modelId="{445DFB9F-E63B-4590-81F1-01335F7D051F}" type="sibTrans" cxnId="{DCC41C58-B27E-4AFC-8CBF-6A723D55F54B}">
      <dgm:prSet/>
      <dgm:spPr/>
      <dgm:t>
        <a:bodyPr/>
        <a:lstStyle/>
        <a:p>
          <a:endParaRPr lang="en-GB" sz="3200"/>
        </a:p>
      </dgm:t>
    </dgm:pt>
    <dgm:pt modelId="{BF7A0993-6AA9-49D7-8B03-0283032F2215}">
      <dgm:prSet custT="1"/>
      <dgm:spPr/>
      <dgm:t>
        <a:bodyPr/>
        <a:lstStyle/>
        <a:p>
          <a:r>
            <a:rPr lang="en-US" altLang="en-US" sz="2000"/>
            <a:t>Many different algorithms</a:t>
          </a:r>
          <a:endParaRPr lang="en-US" altLang="en-US" sz="2000" dirty="0"/>
        </a:p>
      </dgm:t>
    </dgm:pt>
    <dgm:pt modelId="{2EF92034-AAD2-4FC2-B3AC-7ED43A48472A}" type="parTrans" cxnId="{6767C1A8-3E4F-4326-8D25-B0D0B4C47D82}">
      <dgm:prSet/>
      <dgm:spPr/>
      <dgm:t>
        <a:bodyPr/>
        <a:lstStyle/>
        <a:p>
          <a:endParaRPr lang="en-GB" sz="3200"/>
        </a:p>
      </dgm:t>
    </dgm:pt>
    <dgm:pt modelId="{DA3AD0BC-4545-4B9A-848A-D5BADA29F50E}" type="sibTrans" cxnId="{6767C1A8-3E4F-4326-8D25-B0D0B4C47D82}">
      <dgm:prSet/>
      <dgm:spPr/>
      <dgm:t>
        <a:bodyPr/>
        <a:lstStyle/>
        <a:p>
          <a:endParaRPr lang="en-GB" sz="3200"/>
        </a:p>
      </dgm:t>
    </dgm:pt>
    <dgm:pt modelId="{82E2BD65-9D24-4BC3-91FF-426FC88539CB}">
      <dgm:prSet custT="1"/>
      <dgm:spPr/>
      <dgm:t>
        <a:bodyPr/>
        <a:lstStyle/>
        <a:p>
          <a:r>
            <a:rPr lang="en-US" altLang="en-US" sz="2000" dirty="0"/>
            <a:t>Pluses &amp; minuses to each</a:t>
          </a:r>
        </a:p>
      </dgm:t>
    </dgm:pt>
    <dgm:pt modelId="{03869257-9FFE-44E2-A8CE-0AA3DE162370}" type="parTrans" cxnId="{6B29599A-E891-420B-B797-5B0EF3ECE168}">
      <dgm:prSet/>
      <dgm:spPr/>
      <dgm:t>
        <a:bodyPr/>
        <a:lstStyle/>
        <a:p>
          <a:endParaRPr lang="en-GB" sz="3200"/>
        </a:p>
      </dgm:t>
    </dgm:pt>
    <dgm:pt modelId="{A9907C7A-1B83-4DAA-9BE5-33C1A0F519A5}" type="sibTrans" cxnId="{6B29599A-E891-420B-B797-5B0EF3ECE168}">
      <dgm:prSet/>
      <dgm:spPr/>
      <dgm:t>
        <a:bodyPr/>
        <a:lstStyle/>
        <a:p>
          <a:endParaRPr lang="en-GB" sz="3200"/>
        </a:p>
      </dgm:t>
    </dgm:pt>
    <dgm:pt modelId="{8A14FD83-175C-468C-A7B5-838EB5411F16}">
      <dgm:prSet custT="1"/>
      <dgm:spPr/>
      <dgm:t>
        <a:bodyPr/>
        <a:lstStyle/>
        <a:p>
          <a:r>
            <a:rPr lang="en-US" altLang="en-US" sz="2000" dirty="0"/>
            <a:t>Output used for number of clusters</a:t>
          </a:r>
        </a:p>
      </dgm:t>
    </dgm:pt>
    <dgm:pt modelId="{8891A2FB-3732-4891-97D3-8A4FB9BA224F}" type="parTrans" cxnId="{95D40C42-F982-4DB9-8702-95519BDB2C39}">
      <dgm:prSet/>
      <dgm:spPr/>
      <dgm:t>
        <a:bodyPr/>
        <a:lstStyle/>
        <a:p>
          <a:endParaRPr lang="en-GB" sz="3200"/>
        </a:p>
      </dgm:t>
    </dgm:pt>
    <dgm:pt modelId="{8E85A6EC-CADC-40D2-8A86-A0AD414A1183}" type="sibTrans" cxnId="{95D40C42-F982-4DB9-8702-95519BDB2C39}">
      <dgm:prSet/>
      <dgm:spPr/>
      <dgm:t>
        <a:bodyPr/>
        <a:lstStyle/>
        <a:p>
          <a:endParaRPr lang="en-GB" sz="3200"/>
        </a:p>
      </dgm:t>
    </dgm:pt>
    <dgm:pt modelId="{2287F134-36F5-4A69-B497-F440066DAC75}">
      <dgm:prSet custT="1"/>
      <dgm:spPr/>
      <dgm:t>
        <a:bodyPr/>
        <a:lstStyle/>
        <a:p>
          <a:r>
            <a:rPr lang="en-US" altLang="en-US" sz="2000" dirty="0" err="1"/>
            <a:t>Dendrogram</a:t>
          </a:r>
          <a:endParaRPr lang="en-US" altLang="en-US" sz="2000" dirty="0"/>
        </a:p>
      </dgm:t>
    </dgm:pt>
    <dgm:pt modelId="{49BAB0E5-099F-464B-93D4-90AA0F48F52E}" type="parTrans" cxnId="{11E62B53-ECF1-4166-8C84-F78C4F9A1469}">
      <dgm:prSet/>
      <dgm:spPr/>
      <dgm:t>
        <a:bodyPr/>
        <a:lstStyle/>
        <a:p>
          <a:endParaRPr lang="en-GB" sz="3200"/>
        </a:p>
      </dgm:t>
    </dgm:pt>
    <dgm:pt modelId="{C0F25C8C-E83E-4DA2-AFCA-B888D268BA69}" type="sibTrans" cxnId="{11E62B53-ECF1-4166-8C84-F78C4F9A1469}">
      <dgm:prSet/>
      <dgm:spPr/>
      <dgm:t>
        <a:bodyPr/>
        <a:lstStyle/>
        <a:p>
          <a:endParaRPr lang="en-GB" sz="3200"/>
        </a:p>
      </dgm:t>
    </dgm:pt>
    <dgm:pt modelId="{A86883C4-8A35-464B-BCAA-5CB227C5FE25}">
      <dgm:prSet custT="1"/>
      <dgm:spPr/>
      <dgm:t>
        <a:bodyPr/>
        <a:lstStyle/>
        <a:p>
          <a:r>
            <a:rPr lang="en-US" altLang="en-US" sz="2000" dirty="0"/>
            <a:t>Means Table</a:t>
          </a:r>
        </a:p>
      </dgm:t>
    </dgm:pt>
    <dgm:pt modelId="{EA4C3626-FE0B-48B1-9EE9-8AF8F7941F80}" type="parTrans" cxnId="{BEE21FA4-9AAB-48A7-A7FE-9CA13F599BBD}">
      <dgm:prSet/>
      <dgm:spPr/>
      <dgm:t>
        <a:bodyPr/>
        <a:lstStyle/>
        <a:p>
          <a:endParaRPr lang="en-GB" sz="3200"/>
        </a:p>
      </dgm:t>
    </dgm:pt>
    <dgm:pt modelId="{CBE786F0-F769-48BC-A5DA-441002481FDF}" type="sibTrans" cxnId="{BEE21FA4-9AAB-48A7-A7FE-9CA13F599BBD}">
      <dgm:prSet/>
      <dgm:spPr/>
      <dgm:t>
        <a:bodyPr/>
        <a:lstStyle/>
        <a:p>
          <a:endParaRPr lang="en-GB" sz="3200"/>
        </a:p>
      </dgm:t>
    </dgm:pt>
    <dgm:pt modelId="{63FB5D76-C356-4DA8-AB5E-F3E038C98091}" type="pres">
      <dgm:prSet presAssocID="{E5A370D6-1221-41C7-9BE5-903A427A9909}" presName="linear" presStyleCnt="0">
        <dgm:presLayoutVars>
          <dgm:dir/>
          <dgm:animLvl val="lvl"/>
          <dgm:resizeHandles val="exact"/>
        </dgm:presLayoutVars>
      </dgm:prSet>
      <dgm:spPr/>
    </dgm:pt>
    <dgm:pt modelId="{23B5D52A-1C7B-4545-AEF0-7FFC45902994}" type="pres">
      <dgm:prSet presAssocID="{7FD43E4E-84EA-4C8B-8409-CBED2DF5246D}" presName="parentLin" presStyleCnt="0"/>
      <dgm:spPr/>
    </dgm:pt>
    <dgm:pt modelId="{8CD7A38B-98F0-4F5A-9CE3-0DA649884874}" type="pres">
      <dgm:prSet presAssocID="{7FD43E4E-84EA-4C8B-8409-CBED2DF5246D}" presName="parentLeftMargin" presStyleLbl="node1" presStyleIdx="0" presStyleCnt="3"/>
      <dgm:spPr/>
    </dgm:pt>
    <dgm:pt modelId="{EEE1C2D6-B43C-492C-B99F-EEEBBD6A31C2}" type="pres">
      <dgm:prSet presAssocID="{7FD43E4E-84EA-4C8B-8409-CBED2DF5246D}" presName="parentText" presStyleLbl="node1" presStyleIdx="0" presStyleCnt="3">
        <dgm:presLayoutVars>
          <dgm:chMax val="0"/>
          <dgm:bulletEnabled val="1"/>
        </dgm:presLayoutVars>
      </dgm:prSet>
      <dgm:spPr/>
    </dgm:pt>
    <dgm:pt modelId="{F867AA42-D473-4752-9202-9618F3121EA1}" type="pres">
      <dgm:prSet presAssocID="{7FD43E4E-84EA-4C8B-8409-CBED2DF5246D}" presName="negativeSpace" presStyleCnt="0"/>
      <dgm:spPr/>
    </dgm:pt>
    <dgm:pt modelId="{D1E0CFDC-F5C6-4538-87C1-E9E64C8054AB}" type="pres">
      <dgm:prSet presAssocID="{7FD43E4E-84EA-4C8B-8409-CBED2DF5246D}" presName="childText" presStyleLbl="conFgAcc1" presStyleIdx="0" presStyleCnt="3">
        <dgm:presLayoutVars>
          <dgm:bulletEnabled val="1"/>
        </dgm:presLayoutVars>
      </dgm:prSet>
      <dgm:spPr/>
    </dgm:pt>
    <dgm:pt modelId="{DAAC0243-8EBC-4D3B-B8FF-4221B411E765}" type="pres">
      <dgm:prSet presAssocID="{445DFB9F-E63B-4590-81F1-01335F7D051F}" presName="spaceBetweenRectangles" presStyleCnt="0"/>
      <dgm:spPr/>
    </dgm:pt>
    <dgm:pt modelId="{EB41E291-BE4A-4263-9084-7BC1772EDB11}" type="pres">
      <dgm:prSet presAssocID="{BF7A0993-6AA9-49D7-8B03-0283032F2215}" presName="parentLin" presStyleCnt="0"/>
      <dgm:spPr/>
    </dgm:pt>
    <dgm:pt modelId="{2F6D8A37-D686-4F95-B457-C62F1C285AF9}" type="pres">
      <dgm:prSet presAssocID="{BF7A0993-6AA9-49D7-8B03-0283032F2215}" presName="parentLeftMargin" presStyleLbl="node1" presStyleIdx="0" presStyleCnt="3"/>
      <dgm:spPr/>
    </dgm:pt>
    <dgm:pt modelId="{451D2AFF-8EEB-442E-BD52-8FA6638EFB57}" type="pres">
      <dgm:prSet presAssocID="{BF7A0993-6AA9-49D7-8B03-0283032F2215}" presName="parentText" presStyleLbl="node1" presStyleIdx="1" presStyleCnt="3">
        <dgm:presLayoutVars>
          <dgm:chMax val="0"/>
          <dgm:bulletEnabled val="1"/>
        </dgm:presLayoutVars>
      </dgm:prSet>
      <dgm:spPr/>
    </dgm:pt>
    <dgm:pt modelId="{44EF23F1-4F7A-49F6-AF6F-2C88A91114D6}" type="pres">
      <dgm:prSet presAssocID="{BF7A0993-6AA9-49D7-8B03-0283032F2215}" presName="negativeSpace" presStyleCnt="0"/>
      <dgm:spPr/>
    </dgm:pt>
    <dgm:pt modelId="{E881E1AB-1B5A-4CD5-A529-254B3D5621D2}" type="pres">
      <dgm:prSet presAssocID="{BF7A0993-6AA9-49D7-8B03-0283032F2215}" presName="childText" presStyleLbl="conFgAcc1" presStyleIdx="1" presStyleCnt="3">
        <dgm:presLayoutVars>
          <dgm:bulletEnabled val="1"/>
        </dgm:presLayoutVars>
      </dgm:prSet>
      <dgm:spPr/>
    </dgm:pt>
    <dgm:pt modelId="{FE45E2FD-C8B7-4869-8CFA-846C44168F8E}" type="pres">
      <dgm:prSet presAssocID="{DA3AD0BC-4545-4B9A-848A-D5BADA29F50E}" presName="spaceBetweenRectangles" presStyleCnt="0"/>
      <dgm:spPr/>
    </dgm:pt>
    <dgm:pt modelId="{60B48458-AF5D-4D08-8D49-39412FC4E300}" type="pres">
      <dgm:prSet presAssocID="{8A14FD83-175C-468C-A7B5-838EB5411F16}" presName="parentLin" presStyleCnt="0"/>
      <dgm:spPr/>
    </dgm:pt>
    <dgm:pt modelId="{6D2E3DB3-8AA0-422B-83E8-A7DDDAA6325E}" type="pres">
      <dgm:prSet presAssocID="{8A14FD83-175C-468C-A7B5-838EB5411F16}" presName="parentLeftMargin" presStyleLbl="node1" presStyleIdx="1" presStyleCnt="3"/>
      <dgm:spPr/>
    </dgm:pt>
    <dgm:pt modelId="{AAFC9073-521D-48C4-ABC5-B7996D87BB61}" type="pres">
      <dgm:prSet presAssocID="{8A14FD83-175C-468C-A7B5-838EB5411F16}" presName="parentText" presStyleLbl="node1" presStyleIdx="2" presStyleCnt="3">
        <dgm:presLayoutVars>
          <dgm:chMax val="0"/>
          <dgm:bulletEnabled val="1"/>
        </dgm:presLayoutVars>
      </dgm:prSet>
      <dgm:spPr/>
    </dgm:pt>
    <dgm:pt modelId="{A600478E-43A9-412D-9DE7-0B6FC3817798}" type="pres">
      <dgm:prSet presAssocID="{8A14FD83-175C-468C-A7B5-838EB5411F16}" presName="negativeSpace" presStyleCnt="0"/>
      <dgm:spPr/>
    </dgm:pt>
    <dgm:pt modelId="{F1967E88-9367-437A-B278-2A58B939D129}" type="pres">
      <dgm:prSet presAssocID="{8A14FD83-175C-468C-A7B5-838EB5411F16}" presName="childText" presStyleLbl="conFgAcc1" presStyleIdx="2" presStyleCnt="3">
        <dgm:presLayoutVars>
          <dgm:bulletEnabled val="1"/>
        </dgm:presLayoutVars>
      </dgm:prSet>
      <dgm:spPr/>
    </dgm:pt>
  </dgm:ptLst>
  <dgm:cxnLst>
    <dgm:cxn modelId="{AA706C20-B157-4DC6-BD04-A816E9B0EE7F}" type="presOf" srcId="{8A14FD83-175C-468C-A7B5-838EB5411F16}" destId="{AAFC9073-521D-48C4-ABC5-B7996D87BB61}" srcOrd="1" destOrd="0" presId="urn:microsoft.com/office/officeart/2005/8/layout/list1"/>
    <dgm:cxn modelId="{E6956827-06D6-490B-A8F7-0C68A97A008F}" type="presOf" srcId="{A86883C4-8A35-464B-BCAA-5CB227C5FE25}" destId="{F1967E88-9367-437A-B278-2A58B939D129}" srcOrd="0" destOrd="1" presId="urn:microsoft.com/office/officeart/2005/8/layout/list1"/>
    <dgm:cxn modelId="{BB703C3B-18C8-4524-9C44-918152B3ADB2}" type="presOf" srcId="{7FD43E4E-84EA-4C8B-8409-CBED2DF5246D}" destId="{EEE1C2D6-B43C-492C-B99F-EEEBBD6A31C2}" srcOrd="1" destOrd="0" presId="urn:microsoft.com/office/officeart/2005/8/layout/list1"/>
    <dgm:cxn modelId="{95D40C42-F982-4DB9-8702-95519BDB2C39}" srcId="{E5A370D6-1221-41C7-9BE5-903A427A9909}" destId="{8A14FD83-175C-468C-A7B5-838EB5411F16}" srcOrd="2" destOrd="0" parTransId="{8891A2FB-3732-4891-97D3-8A4FB9BA224F}" sibTransId="{8E85A6EC-CADC-40D2-8A86-A0AD414A1183}"/>
    <dgm:cxn modelId="{DCE84846-1B50-490E-954F-6A50A770EC75}" type="presOf" srcId="{82E2BD65-9D24-4BC3-91FF-426FC88539CB}" destId="{E881E1AB-1B5A-4CD5-A529-254B3D5621D2}" srcOrd="0" destOrd="0" presId="urn:microsoft.com/office/officeart/2005/8/layout/list1"/>
    <dgm:cxn modelId="{11E62B53-ECF1-4166-8C84-F78C4F9A1469}" srcId="{8A14FD83-175C-468C-A7B5-838EB5411F16}" destId="{2287F134-36F5-4A69-B497-F440066DAC75}" srcOrd="0" destOrd="0" parTransId="{49BAB0E5-099F-464B-93D4-90AA0F48F52E}" sibTransId="{C0F25C8C-E83E-4DA2-AFCA-B888D268BA69}"/>
    <dgm:cxn modelId="{978D9953-713F-46EF-8191-1C4815AD21DF}" type="presOf" srcId="{2287F134-36F5-4A69-B497-F440066DAC75}" destId="{F1967E88-9367-437A-B278-2A58B939D129}" srcOrd="0" destOrd="0" presId="urn:microsoft.com/office/officeart/2005/8/layout/list1"/>
    <dgm:cxn modelId="{DCC41C58-B27E-4AFC-8CBF-6A723D55F54B}" srcId="{E5A370D6-1221-41C7-9BE5-903A427A9909}" destId="{7FD43E4E-84EA-4C8B-8409-CBED2DF5246D}" srcOrd="0" destOrd="0" parTransId="{80FA7ED2-C990-4482-8F9F-2B04390CA266}" sibTransId="{445DFB9F-E63B-4590-81F1-01335F7D051F}"/>
    <dgm:cxn modelId="{6B29599A-E891-420B-B797-5B0EF3ECE168}" srcId="{BF7A0993-6AA9-49D7-8B03-0283032F2215}" destId="{82E2BD65-9D24-4BC3-91FF-426FC88539CB}" srcOrd="0" destOrd="0" parTransId="{03869257-9FFE-44E2-A8CE-0AA3DE162370}" sibTransId="{A9907C7A-1B83-4DAA-9BE5-33C1A0F519A5}"/>
    <dgm:cxn modelId="{BEE21FA4-9AAB-48A7-A7FE-9CA13F599BBD}" srcId="{8A14FD83-175C-468C-A7B5-838EB5411F16}" destId="{A86883C4-8A35-464B-BCAA-5CB227C5FE25}" srcOrd="1" destOrd="0" parTransId="{EA4C3626-FE0B-48B1-9EE9-8AF8F7941F80}" sibTransId="{CBE786F0-F769-48BC-A5DA-441002481FDF}"/>
    <dgm:cxn modelId="{6767C1A8-3E4F-4326-8D25-B0D0B4C47D82}" srcId="{E5A370D6-1221-41C7-9BE5-903A427A9909}" destId="{BF7A0993-6AA9-49D7-8B03-0283032F2215}" srcOrd="1" destOrd="0" parTransId="{2EF92034-AAD2-4FC2-B3AC-7ED43A48472A}" sibTransId="{DA3AD0BC-4545-4B9A-848A-D5BADA29F50E}"/>
    <dgm:cxn modelId="{EB2D76C0-656F-4864-AB1E-562513868779}" type="presOf" srcId="{E5A370D6-1221-41C7-9BE5-903A427A9909}" destId="{63FB5D76-C356-4DA8-AB5E-F3E038C98091}" srcOrd="0" destOrd="0" presId="urn:microsoft.com/office/officeart/2005/8/layout/list1"/>
    <dgm:cxn modelId="{3AFF44CB-D0EA-45F5-85E6-F05E23EF7E8B}" type="presOf" srcId="{BF7A0993-6AA9-49D7-8B03-0283032F2215}" destId="{451D2AFF-8EEB-442E-BD52-8FA6638EFB57}" srcOrd="1" destOrd="0" presId="urn:microsoft.com/office/officeart/2005/8/layout/list1"/>
    <dgm:cxn modelId="{1DC417CC-ADDE-4B88-9E3F-D3D8F88D1093}" type="presOf" srcId="{8A14FD83-175C-468C-A7B5-838EB5411F16}" destId="{6D2E3DB3-8AA0-422B-83E8-A7DDDAA6325E}" srcOrd="0" destOrd="0" presId="urn:microsoft.com/office/officeart/2005/8/layout/list1"/>
    <dgm:cxn modelId="{EA6933CF-FBE3-4898-89E7-A2A3A2AB23ED}" type="presOf" srcId="{BF7A0993-6AA9-49D7-8B03-0283032F2215}" destId="{2F6D8A37-D686-4F95-B457-C62F1C285AF9}" srcOrd="0" destOrd="0" presId="urn:microsoft.com/office/officeart/2005/8/layout/list1"/>
    <dgm:cxn modelId="{B8D2A8EA-FC8E-4E01-BE40-D9A9E9B8200A}" type="presOf" srcId="{7FD43E4E-84EA-4C8B-8409-CBED2DF5246D}" destId="{8CD7A38B-98F0-4F5A-9CE3-0DA649884874}" srcOrd="0" destOrd="0" presId="urn:microsoft.com/office/officeart/2005/8/layout/list1"/>
    <dgm:cxn modelId="{5B0EE583-A878-48D3-9E59-6FC8FE997F0D}" type="presParOf" srcId="{63FB5D76-C356-4DA8-AB5E-F3E038C98091}" destId="{23B5D52A-1C7B-4545-AEF0-7FFC45902994}" srcOrd="0" destOrd="0" presId="urn:microsoft.com/office/officeart/2005/8/layout/list1"/>
    <dgm:cxn modelId="{013ECE2E-C093-4299-AA77-2DECA1F8EED6}" type="presParOf" srcId="{23B5D52A-1C7B-4545-AEF0-7FFC45902994}" destId="{8CD7A38B-98F0-4F5A-9CE3-0DA649884874}" srcOrd="0" destOrd="0" presId="urn:microsoft.com/office/officeart/2005/8/layout/list1"/>
    <dgm:cxn modelId="{DEECD8E9-ABF7-43DE-B4C5-CF9F20576B87}" type="presParOf" srcId="{23B5D52A-1C7B-4545-AEF0-7FFC45902994}" destId="{EEE1C2D6-B43C-492C-B99F-EEEBBD6A31C2}" srcOrd="1" destOrd="0" presId="urn:microsoft.com/office/officeart/2005/8/layout/list1"/>
    <dgm:cxn modelId="{8085B419-0D24-4AAF-93BB-92ABF00890FC}" type="presParOf" srcId="{63FB5D76-C356-4DA8-AB5E-F3E038C98091}" destId="{F867AA42-D473-4752-9202-9618F3121EA1}" srcOrd="1" destOrd="0" presId="urn:microsoft.com/office/officeart/2005/8/layout/list1"/>
    <dgm:cxn modelId="{48785C89-FB41-4289-ADED-2DD25600E9B7}" type="presParOf" srcId="{63FB5D76-C356-4DA8-AB5E-F3E038C98091}" destId="{D1E0CFDC-F5C6-4538-87C1-E9E64C8054AB}" srcOrd="2" destOrd="0" presId="urn:microsoft.com/office/officeart/2005/8/layout/list1"/>
    <dgm:cxn modelId="{E59F54F4-80A4-498F-808D-58A8D0D48996}" type="presParOf" srcId="{63FB5D76-C356-4DA8-AB5E-F3E038C98091}" destId="{DAAC0243-8EBC-4D3B-B8FF-4221B411E765}" srcOrd="3" destOrd="0" presId="urn:microsoft.com/office/officeart/2005/8/layout/list1"/>
    <dgm:cxn modelId="{C8AEC941-4F16-497C-82EC-67BCDB62EAA4}" type="presParOf" srcId="{63FB5D76-C356-4DA8-AB5E-F3E038C98091}" destId="{EB41E291-BE4A-4263-9084-7BC1772EDB11}" srcOrd="4" destOrd="0" presId="urn:microsoft.com/office/officeart/2005/8/layout/list1"/>
    <dgm:cxn modelId="{FC0732F5-703A-49B2-B435-6756EFCE61D7}" type="presParOf" srcId="{EB41E291-BE4A-4263-9084-7BC1772EDB11}" destId="{2F6D8A37-D686-4F95-B457-C62F1C285AF9}" srcOrd="0" destOrd="0" presId="urn:microsoft.com/office/officeart/2005/8/layout/list1"/>
    <dgm:cxn modelId="{2A47B4EF-63E5-4C10-98E2-01E695139CC2}" type="presParOf" srcId="{EB41E291-BE4A-4263-9084-7BC1772EDB11}" destId="{451D2AFF-8EEB-442E-BD52-8FA6638EFB57}" srcOrd="1" destOrd="0" presId="urn:microsoft.com/office/officeart/2005/8/layout/list1"/>
    <dgm:cxn modelId="{836629AF-7B69-4B6E-9E62-78D0A00525D6}" type="presParOf" srcId="{63FB5D76-C356-4DA8-AB5E-F3E038C98091}" destId="{44EF23F1-4F7A-49F6-AF6F-2C88A91114D6}" srcOrd="5" destOrd="0" presId="urn:microsoft.com/office/officeart/2005/8/layout/list1"/>
    <dgm:cxn modelId="{392D6E71-4D61-4419-AA54-927ABDB017C4}" type="presParOf" srcId="{63FB5D76-C356-4DA8-AB5E-F3E038C98091}" destId="{E881E1AB-1B5A-4CD5-A529-254B3D5621D2}" srcOrd="6" destOrd="0" presId="urn:microsoft.com/office/officeart/2005/8/layout/list1"/>
    <dgm:cxn modelId="{0D212154-1C83-4FDE-A0CC-258A5C27FFF5}" type="presParOf" srcId="{63FB5D76-C356-4DA8-AB5E-F3E038C98091}" destId="{FE45E2FD-C8B7-4869-8CFA-846C44168F8E}" srcOrd="7" destOrd="0" presId="urn:microsoft.com/office/officeart/2005/8/layout/list1"/>
    <dgm:cxn modelId="{CF412923-4A7D-4EA3-A684-2B566BC830BB}" type="presParOf" srcId="{63FB5D76-C356-4DA8-AB5E-F3E038C98091}" destId="{60B48458-AF5D-4D08-8D49-39412FC4E300}" srcOrd="8" destOrd="0" presId="urn:microsoft.com/office/officeart/2005/8/layout/list1"/>
    <dgm:cxn modelId="{FF0E327C-DFB0-42E3-BAFA-54EA642C7950}" type="presParOf" srcId="{60B48458-AF5D-4D08-8D49-39412FC4E300}" destId="{6D2E3DB3-8AA0-422B-83E8-A7DDDAA6325E}" srcOrd="0" destOrd="0" presId="urn:microsoft.com/office/officeart/2005/8/layout/list1"/>
    <dgm:cxn modelId="{B17309E2-2865-456F-8C8C-87AE1A47BFDC}" type="presParOf" srcId="{60B48458-AF5D-4D08-8D49-39412FC4E300}" destId="{AAFC9073-521D-48C4-ABC5-B7996D87BB61}" srcOrd="1" destOrd="0" presId="urn:microsoft.com/office/officeart/2005/8/layout/list1"/>
    <dgm:cxn modelId="{3EDE5B44-DC36-4097-B95F-09534297EB67}" type="presParOf" srcId="{63FB5D76-C356-4DA8-AB5E-F3E038C98091}" destId="{A600478E-43A9-412D-9DE7-0B6FC3817798}" srcOrd="9" destOrd="0" presId="urn:microsoft.com/office/officeart/2005/8/layout/list1"/>
    <dgm:cxn modelId="{D5E5A9C0-5ABF-4FEE-B387-984301FAB6C8}" type="presParOf" srcId="{63FB5D76-C356-4DA8-AB5E-F3E038C98091}" destId="{F1967E88-9367-437A-B278-2A58B939D12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571F6-8D5A-4837-97E5-6CCA72F6141C}">
      <dsp:nvSpPr>
        <dsp:cNvPr id="0" name=""/>
        <dsp:cNvSpPr/>
      </dsp:nvSpPr>
      <dsp:spPr>
        <a:xfrm>
          <a:off x="1214040" y="958501"/>
          <a:ext cx="2351355" cy="197765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2223DD-236E-4FD5-BF1C-111CAAF5D2B6}">
      <dsp:nvSpPr>
        <dsp:cNvPr id="0" name=""/>
        <dsp:cNvSpPr/>
      </dsp:nvSpPr>
      <dsp:spPr>
        <a:xfrm>
          <a:off x="338076" y="1789873"/>
          <a:ext cx="1274350" cy="1274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2"/>
              </a:solidFill>
            </a:rPr>
            <a:t>Cluster Analysis</a:t>
          </a:r>
        </a:p>
      </dsp:txBody>
      <dsp:txXfrm>
        <a:off x="338076" y="1789873"/>
        <a:ext cx="1274350" cy="1274350"/>
      </dsp:txXfrm>
    </dsp:sp>
    <dsp:sp modelId="{D0AAB3F8-85F6-4F90-B773-0DC3BB851D86}">
      <dsp:nvSpPr>
        <dsp:cNvPr id="0" name=""/>
        <dsp:cNvSpPr/>
      </dsp:nvSpPr>
      <dsp:spPr>
        <a:xfrm>
          <a:off x="4854368" y="958501"/>
          <a:ext cx="2351355" cy="1977657"/>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81B86A-FC77-40B5-8FED-77B8EC96B9E2}">
      <dsp:nvSpPr>
        <dsp:cNvPr id="0" name=""/>
        <dsp:cNvSpPr/>
      </dsp:nvSpPr>
      <dsp:spPr>
        <a:xfrm>
          <a:off x="3978404" y="1789873"/>
          <a:ext cx="1274350" cy="12743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solidFill>
                <a:schemeClr val="bg2"/>
              </a:solidFill>
            </a:rPr>
            <a:t>In-class Exercise</a:t>
          </a:r>
        </a:p>
      </dsp:txBody>
      <dsp:txXfrm>
        <a:off x="3978404" y="1789873"/>
        <a:ext cx="1274350" cy="12743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accent1">
            <a:lumMod val="40000"/>
            <a:lumOff val="6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376F9-B65E-4C61-9F1F-E93984BA7006}">
      <dsp:nvSpPr>
        <dsp:cNvPr id="0" name=""/>
        <dsp:cNvSpPr/>
      </dsp:nvSpPr>
      <dsp:spPr>
        <a:xfrm>
          <a:off x="0" y="0"/>
          <a:ext cx="7543800" cy="1810226"/>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82ED4B-0D6F-4482-A6DD-7AE41098116A}">
      <dsp:nvSpPr>
        <dsp:cNvPr id="0" name=""/>
        <dsp:cNvSpPr/>
      </dsp:nvSpPr>
      <dsp:spPr>
        <a:xfrm>
          <a:off x="227179" y="241363"/>
          <a:ext cx="3375924" cy="1327499"/>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C6A6D7-44C8-4FFD-85E4-182382533C03}">
      <dsp:nvSpPr>
        <dsp:cNvPr id="0" name=""/>
        <dsp:cNvSpPr/>
      </dsp:nvSpPr>
      <dsp:spPr>
        <a:xfrm rot="10800000">
          <a:off x="227179" y="1810226"/>
          <a:ext cx="3375924" cy="221249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t" anchorCtr="0">
          <a:noAutofit/>
        </a:bodyPr>
        <a:lstStyle/>
        <a:p>
          <a:pPr marL="0" lvl="0" indent="0" algn="ctr" defTabSz="1822450">
            <a:lnSpc>
              <a:spcPct val="90000"/>
            </a:lnSpc>
            <a:spcBef>
              <a:spcPct val="0"/>
            </a:spcBef>
            <a:spcAft>
              <a:spcPct val="35000"/>
            </a:spcAft>
            <a:buNone/>
          </a:pPr>
          <a:r>
            <a:rPr lang="en-GB" sz="4100" kern="1200" dirty="0" err="1"/>
            <a:t>Dendrogram</a:t>
          </a:r>
          <a:endParaRPr lang="en-GB" sz="4100" kern="1200" dirty="0"/>
        </a:p>
      </dsp:txBody>
      <dsp:txXfrm rot="10800000">
        <a:off x="295221" y="1810226"/>
        <a:ext cx="3239840" cy="2144456"/>
      </dsp:txXfrm>
    </dsp:sp>
    <dsp:sp modelId="{19252228-799F-44E6-8E8A-FD9737B3760D}">
      <dsp:nvSpPr>
        <dsp:cNvPr id="0" name=""/>
        <dsp:cNvSpPr/>
      </dsp:nvSpPr>
      <dsp:spPr>
        <a:xfrm>
          <a:off x="3940696" y="241363"/>
          <a:ext cx="3375924" cy="1327499"/>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74B6EC-4081-4BE2-A229-3586972BC690}">
      <dsp:nvSpPr>
        <dsp:cNvPr id="0" name=""/>
        <dsp:cNvSpPr/>
      </dsp:nvSpPr>
      <dsp:spPr>
        <a:xfrm rot="10800000">
          <a:off x="3940696" y="1810226"/>
          <a:ext cx="3375924" cy="2212498"/>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t" anchorCtr="0">
          <a:noAutofit/>
        </a:bodyPr>
        <a:lstStyle/>
        <a:p>
          <a:pPr marL="0" lvl="0" indent="0" algn="ctr" defTabSz="1822450">
            <a:lnSpc>
              <a:spcPct val="90000"/>
            </a:lnSpc>
            <a:spcBef>
              <a:spcPct val="0"/>
            </a:spcBef>
            <a:spcAft>
              <a:spcPct val="35000"/>
            </a:spcAft>
            <a:buNone/>
          </a:pPr>
          <a:r>
            <a:rPr lang="en-GB" sz="4100" kern="1200" dirty="0"/>
            <a:t>Means Table</a:t>
          </a:r>
        </a:p>
      </dsp:txBody>
      <dsp:txXfrm rot="10800000">
        <a:off x="4008738" y="1810226"/>
        <a:ext cx="3239840" cy="21444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accent1">
            <a:lumMod val="40000"/>
            <a:lumOff val="6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accent1">
            <a:lumMod val="40000"/>
            <a:lumOff val="6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EDA5D-C3F5-41D8-B185-3CDC6E962FFF}">
      <dsp:nvSpPr>
        <dsp:cNvPr id="0" name=""/>
        <dsp:cNvSpPr/>
      </dsp:nvSpPr>
      <dsp:spPr>
        <a:xfrm>
          <a:off x="0" y="493962"/>
          <a:ext cx="75438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6BABCD-DDB4-4295-9D45-BB48AD59ED38}">
      <dsp:nvSpPr>
        <dsp:cNvPr id="0" name=""/>
        <dsp:cNvSpPr/>
      </dsp:nvSpPr>
      <dsp:spPr>
        <a:xfrm>
          <a:off x="377190" y="51162"/>
          <a:ext cx="528066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244600">
            <a:lnSpc>
              <a:spcPct val="90000"/>
            </a:lnSpc>
            <a:spcBef>
              <a:spcPct val="0"/>
            </a:spcBef>
            <a:spcAft>
              <a:spcPct val="35000"/>
            </a:spcAft>
            <a:buNone/>
          </a:pPr>
          <a:r>
            <a:rPr lang="en-US" altLang="en-US" sz="2800" kern="1200" dirty="0">
              <a:effectLst/>
              <a:latin typeface="+mn-lt"/>
            </a:rPr>
            <a:t>is descriptive</a:t>
          </a:r>
          <a:endParaRPr lang="en-GB" sz="2800" kern="1200" dirty="0">
            <a:effectLst/>
            <a:latin typeface="+mn-lt"/>
          </a:endParaRPr>
        </a:p>
      </dsp:txBody>
      <dsp:txXfrm>
        <a:off x="420421" y="94393"/>
        <a:ext cx="5194198" cy="799138"/>
      </dsp:txXfrm>
    </dsp:sp>
    <dsp:sp modelId="{B519C8CA-ACC8-4B51-B25B-B79C3CB1730D}">
      <dsp:nvSpPr>
        <dsp:cNvPr id="0" name=""/>
        <dsp:cNvSpPr/>
      </dsp:nvSpPr>
      <dsp:spPr>
        <a:xfrm>
          <a:off x="0" y="1854762"/>
          <a:ext cx="75438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33EC80-4C5E-4947-850B-DF7C5BB8FAA6}">
      <dsp:nvSpPr>
        <dsp:cNvPr id="0" name=""/>
        <dsp:cNvSpPr/>
      </dsp:nvSpPr>
      <dsp:spPr>
        <a:xfrm>
          <a:off x="377190" y="1411962"/>
          <a:ext cx="528066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244600">
            <a:lnSpc>
              <a:spcPct val="90000"/>
            </a:lnSpc>
            <a:spcBef>
              <a:spcPct val="0"/>
            </a:spcBef>
            <a:spcAft>
              <a:spcPct val="35000"/>
            </a:spcAft>
            <a:buNone/>
          </a:pPr>
          <a:r>
            <a:rPr lang="en-US" altLang="en-US" sz="2800" kern="1200" dirty="0">
              <a:effectLst/>
              <a:latin typeface="+mn-lt"/>
            </a:rPr>
            <a:t>will always create clusters</a:t>
          </a:r>
          <a:endParaRPr lang="en-GB" sz="2800" kern="1200" dirty="0">
            <a:effectLst/>
            <a:latin typeface="+mn-lt"/>
          </a:endParaRPr>
        </a:p>
      </dsp:txBody>
      <dsp:txXfrm>
        <a:off x="420421" y="1455193"/>
        <a:ext cx="5194198" cy="799138"/>
      </dsp:txXfrm>
    </dsp:sp>
    <dsp:sp modelId="{5C623518-A526-41D6-B1C5-2573EDD01FEB}">
      <dsp:nvSpPr>
        <dsp:cNvPr id="0" name=""/>
        <dsp:cNvSpPr/>
      </dsp:nvSpPr>
      <dsp:spPr>
        <a:xfrm>
          <a:off x="0" y="3215562"/>
          <a:ext cx="7543800" cy="75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AF1AE7-83F7-4403-9D78-BE49B309D30D}">
      <dsp:nvSpPr>
        <dsp:cNvPr id="0" name=""/>
        <dsp:cNvSpPr/>
      </dsp:nvSpPr>
      <dsp:spPr>
        <a:xfrm>
          <a:off x="377190" y="2772762"/>
          <a:ext cx="5280660" cy="88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1244600">
            <a:lnSpc>
              <a:spcPct val="90000"/>
            </a:lnSpc>
            <a:spcBef>
              <a:spcPct val="0"/>
            </a:spcBef>
            <a:spcAft>
              <a:spcPct val="35000"/>
            </a:spcAft>
            <a:buNone/>
          </a:pPr>
          <a:r>
            <a:rPr lang="en-US" altLang="en-US" sz="2800" kern="1200" dirty="0">
              <a:effectLst/>
              <a:latin typeface="+mn-lt"/>
            </a:rPr>
            <a:t>is totally dependent upon the variables used</a:t>
          </a:r>
        </a:p>
      </dsp:txBody>
      <dsp:txXfrm>
        <a:off x="420421" y="2815993"/>
        <a:ext cx="5194198" cy="79913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8346F-BA00-498C-BECB-E1B1D32962D6}">
      <dsp:nvSpPr>
        <dsp:cNvPr id="0" name=""/>
        <dsp:cNvSpPr/>
      </dsp:nvSpPr>
      <dsp:spPr>
        <a:xfrm>
          <a:off x="0" y="607362"/>
          <a:ext cx="18859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GB" sz="2400" kern="1200" dirty="0"/>
            <a:t>Group Assessment </a:t>
          </a:r>
        </a:p>
      </dsp:txBody>
      <dsp:txXfrm>
        <a:off x="0" y="607362"/>
        <a:ext cx="1885950" cy="1287000"/>
      </dsp:txXfrm>
    </dsp:sp>
    <dsp:sp modelId="{D50515DA-2876-4DA8-A831-76FE285DBBEA}">
      <dsp:nvSpPr>
        <dsp:cNvPr id="0" name=""/>
        <dsp:cNvSpPr/>
      </dsp:nvSpPr>
      <dsp:spPr>
        <a:xfrm>
          <a:off x="1885949" y="607362"/>
          <a:ext cx="377190" cy="1287000"/>
        </a:xfrm>
        <a:prstGeom prst="leftBrace">
          <a:avLst>
            <a:gd name="adj1" fmla="val 35000"/>
            <a:gd name="adj2" fmla="val 50000"/>
          </a:avLst>
        </a:prstGeom>
        <a:noFill/>
        <a:ln w="5715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564886D6-321F-4E27-A8F1-A03734D327C3}">
      <dsp:nvSpPr>
        <dsp:cNvPr id="0" name=""/>
        <dsp:cNvSpPr/>
      </dsp:nvSpPr>
      <dsp:spPr>
        <a:xfrm>
          <a:off x="2414016" y="607362"/>
          <a:ext cx="5129784" cy="1287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Teams set?</a:t>
          </a:r>
        </a:p>
        <a:p>
          <a:pPr marL="228600" lvl="1" indent="-228600" algn="l" defTabSz="1066800">
            <a:lnSpc>
              <a:spcPct val="90000"/>
            </a:lnSpc>
            <a:spcBef>
              <a:spcPct val="0"/>
            </a:spcBef>
            <a:spcAft>
              <a:spcPct val="15000"/>
            </a:spcAft>
            <a:buChar char="•"/>
          </a:pPr>
          <a:r>
            <a:rPr lang="en-GB" sz="2400" kern="1200" dirty="0"/>
            <a:t>Questions?</a:t>
          </a:r>
        </a:p>
      </dsp:txBody>
      <dsp:txXfrm>
        <a:off x="2414016" y="607362"/>
        <a:ext cx="5129784" cy="1287000"/>
      </dsp:txXfrm>
    </dsp:sp>
    <dsp:sp modelId="{66A9B940-350A-4B4F-B2F2-A6E75AAC3A14}">
      <dsp:nvSpPr>
        <dsp:cNvPr id="0" name=""/>
        <dsp:cNvSpPr/>
      </dsp:nvSpPr>
      <dsp:spPr>
        <a:xfrm>
          <a:off x="0" y="2128362"/>
          <a:ext cx="188595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GB" sz="2400" kern="1200" dirty="0"/>
            <a:t>Future Work time</a:t>
          </a:r>
        </a:p>
      </dsp:txBody>
      <dsp:txXfrm>
        <a:off x="0" y="2128362"/>
        <a:ext cx="1885950" cy="1287000"/>
      </dsp:txXfrm>
    </dsp:sp>
    <dsp:sp modelId="{502D45DE-2B03-49BB-9C9C-F7F6F562793F}">
      <dsp:nvSpPr>
        <dsp:cNvPr id="0" name=""/>
        <dsp:cNvSpPr/>
      </dsp:nvSpPr>
      <dsp:spPr>
        <a:xfrm>
          <a:off x="1885949" y="2128362"/>
          <a:ext cx="377190" cy="1287000"/>
        </a:xfrm>
        <a:prstGeom prst="leftBrace">
          <a:avLst>
            <a:gd name="adj1" fmla="val 35000"/>
            <a:gd name="adj2" fmla="val 50000"/>
          </a:avLst>
        </a:prstGeom>
        <a:noFill/>
        <a:ln w="5715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57E81CD7-1FDA-47B3-AAC8-112015B6342D}">
      <dsp:nvSpPr>
        <dsp:cNvPr id="0" name=""/>
        <dsp:cNvSpPr/>
      </dsp:nvSpPr>
      <dsp:spPr>
        <a:xfrm>
          <a:off x="2414016" y="2128362"/>
          <a:ext cx="5129784" cy="1287000"/>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GB" sz="2400" kern="1200" dirty="0"/>
            <a:t>Next Week – Class time</a:t>
          </a:r>
        </a:p>
        <a:p>
          <a:pPr marL="228600" lvl="1" indent="-228600" algn="l" defTabSz="1066800">
            <a:lnSpc>
              <a:spcPct val="90000"/>
            </a:lnSpc>
            <a:spcBef>
              <a:spcPct val="0"/>
            </a:spcBef>
            <a:spcAft>
              <a:spcPct val="15000"/>
            </a:spcAft>
            <a:buChar char="•"/>
          </a:pPr>
          <a:r>
            <a:rPr lang="en-GB" sz="2400" kern="1200" dirty="0"/>
            <a:t>Following Week – Class time</a:t>
          </a:r>
        </a:p>
      </dsp:txBody>
      <dsp:txXfrm>
        <a:off x="2414016" y="2128362"/>
        <a:ext cx="5129784" cy="1287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5A417-3093-4292-A6A2-3569B94E96C3}">
      <dsp:nvSpPr>
        <dsp:cNvPr id="0" name=""/>
        <dsp:cNvSpPr/>
      </dsp:nvSpPr>
      <dsp:spPr>
        <a:xfrm rot="5400000">
          <a:off x="4344881" y="-1432838"/>
          <a:ext cx="1569805" cy="48280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Need to determine whether segmentation is worthwhile</a:t>
          </a:r>
        </a:p>
        <a:p>
          <a:pPr marL="228600" lvl="1" indent="-228600" algn="l" defTabSz="977900">
            <a:lnSpc>
              <a:spcPct val="90000"/>
            </a:lnSpc>
            <a:spcBef>
              <a:spcPct val="0"/>
            </a:spcBef>
            <a:spcAft>
              <a:spcPct val="15000"/>
            </a:spcAft>
            <a:buChar char="•"/>
          </a:pPr>
          <a:r>
            <a:rPr lang="en-GB" sz="2200" kern="1200"/>
            <a:t>Determine if different clusters exist</a:t>
          </a:r>
          <a:endParaRPr lang="en-GB" sz="2200" kern="1200" dirty="0"/>
        </a:p>
        <a:p>
          <a:pPr marL="228600" lvl="1" indent="-228600" algn="l" defTabSz="977900">
            <a:lnSpc>
              <a:spcPct val="90000"/>
            </a:lnSpc>
            <a:spcBef>
              <a:spcPct val="0"/>
            </a:spcBef>
            <a:spcAft>
              <a:spcPct val="15000"/>
            </a:spcAft>
            <a:buChar char="•"/>
          </a:pPr>
          <a:r>
            <a:rPr lang="en-GB" sz="2200" kern="1200" dirty="0"/>
            <a:t>If so, how many</a:t>
          </a:r>
        </a:p>
      </dsp:txBody>
      <dsp:txXfrm rot="-5400000">
        <a:off x="2715768" y="272907"/>
        <a:ext cx="4751400" cy="1416541"/>
      </dsp:txXfrm>
    </dsp:sp>
    <dsp:sp modelId="{3D20A671-B300-4E39-AC77-68FE0F5356FD}">
      <dsp:nvSpPr>
        <dsp:cNvPr id="0" name=""/>
        <dsp:cNvSpPr/>
      </dsp:nvSpPr>
      <dsp:spPr>
        <a:xfrm>
          <a:off x="0" y="49"/>
          <a:ext cx="2715768" cy="1962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GB" sz="2900" kern="1200" dirty="0"/>
            <a:t>Do distinct segments exist?</a:t>
          </a:r>
        </a:p>
      </dsp:txBody>
      <dsp:txXfrm>
        <a:off x="95789" y="95838"/>
        <a:ext cx="2524190" cy="1770678"/>
      </dsp:txXfrm>
    </dsp:sp>
    <dsp:sp modelId="{43DDB2BC-78FE-4871-8D4D-E10EDFC96C0D}">
      <dsp:nvSpPr>
        <dsp:cNvPr id="0" name=""/>
        <dsp:cNvSpPr/>
      </dsp:nvSpPr>
      <dsp:spPr>
        <a:xfrm rot="5400000">
          <a:off x="4344881" y="627531"/>
          <a:ext cx="1569805" cy="482803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GB" sz="2200" kern="1200" dirty="0"/>
            <a:t>Identify the features of the clusters</a:t>
          </a:r>
        </a:p>
        <a:p>
          <a:pPr marL="228600" lvl="1" indent="-228600" algn="l" defTabSz="977900">
            <a:lnSpc>
              <a:spcPct val="90000"/>
            </a:lnSpc>
            <a:spcBef>
              <a:spcPct val="0"/>
            </a:spcBef>
            <a:spcAft>
              <a:spcPct val="15000"/>
            </a:spcAft>
            <a:buChar char="•"/>
          </a:pPr>
          <a:r>
            <a:rPr lang="en-GB" sz="2200" kern="1200" dirty="0"/>
            <a:t>Explain how the clusters can be used in Marketing activities/Banking/Finance Activities</a:t>
          </a:r>
        </a:p>
      </dsp:txBody>
      <dsp:txXfrm rot="-5400000">
        <a:off x="2715768" y="2333276"/>
        <a:ext cx="4751400" cy="1416541"/>
      </dsp:txXfrm>
    </dsp:sp>
    <dsp:sp modelId="{2B9BFBA2-5F04-4D5A-8B9D-CFB2CF64CB84}">
      <dsp:nvSpPr>
        <dsp:cNvPr id="0" name=""/>
        <dsp:cNvSpPr/>
      </dsp:nvSpPr>
      <dsp:spPr>
        <a:xfrm>
          <a:off x="0" y="2060418"/>
          <a:ext cx="2715768" cy="19622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GB" sz="2900" kern="1200" dirty="0"/>
            <a:t>What characteristics distinguish the segments?</a:t>
          </a:r>
        </a:p>
      </dsp:txBody>
      <dsp:txXfrm>
        <a:off x="95789" y="2156207"/>
        <a:ext cx="2524190" cy="1770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rgbClr val="92D05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E9233-25A9-4439-B0E8-94D370D2AAE7}">
      <dsp:nvSpPr>
        <dsp:cNvPr id="0" name=""/>
        <dsp:cNvSpPr/>
      </dsp:nvSpPr>
      <dsp:spPr>
        <a:xfrm>
          <a:off x="920" y="933939"/>
          <a:ext cx="3591408" cy="2154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Representative of the objective</a:t>
          </a:r>
        </a:p>
      </dsp:txBody>
      <dsp:txXfrm>
        <a:off x="920" y="933939"/>
        <a:ext cx="3591408" cy="2154845"/>
      </dsp:txXfrm>
    </dsp:sp>
    <dsp:sp modelId="{D75A2669-6140-47FA-AE75-F09DA5910544}">
      <dsp:nvSpPr>
        <dsp:cNvPr id="0" name=""/>
        <dsp:cNvSpPr/>
      </dsp:nvSpPr>
      <dsp:spPr>
        <a:xfrm>
          <a:off x="3951470" y="933939"/>
          <a:ext cx="3591408" cy="2154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kern="1200" dirty="0"/>
            <a:t>Impact of </a:t>
          </a:r>
          <a:r>
            <a:rPr lang="en-GB" sz="3900" kern="1200" dirty="0" err="1"/>
            <a:t>multicollinearity</a:t>
          </a:r>
          <a:endParaRPr lang="en-GB" sz="3900" kern="1200" dirty="0"/>
        </a:p>
      </dsp:txBody>
      <dsp:txXfrm>
        <a:off x="3951470" y="933939"/>
        <a:ext cx="3591408" cy="2154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accent1">
            <a:lumMod val="40000"/>
            <a:lumOff val="6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FC560-1EB4-4E5A-8541-8C893090E5EA}">
      <dsp:nvSpPr>
        <dsp:cNvPr id="0" name=""/>
        <dsp:cNvSpPr/>
      </dsp:nvSpPr>
      <dsp:spPr>
        <a:xfrm rot="5400000">
          <a:off x="-112881" y="11714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1</a:t>
          </a:r>
        </a:p>
      </dsp:txBody>
      <dsp:txXfrm rot="-5400000">
        <a:off x="1" y="267650"/>
        <a:ext cx="526780" cy="225763"/>
      </dsp:txXfrm>
    </dsp:sp>
    <dsp:sp modelId="{7656772D-9881-4D6A-988C-B0A045920E09}">
      <dsp:nvSpPr>
        <dsp:cNvPr id="0" name=""/>
        <dsp:cNvSpPr/>
      </dsp:nvSpPr>
      <dsp:spPr>
        <a:xfrm rot="5400000">
          <a:off x="3790584" y="-3259543"/>
          <a:ext cx="489410"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Formulate the problem</a:t>
          </a:r>
        </a:p>
      </dsp:txBody>
      <dsp:txXfrm rot="-5400000">
        <a:off x="526780" y="28152"/>
        <a:ext cx="6993128" cy="441628"/>
      </dsp:txXfrm>
    </dsp:sp>
    <dsp:sp modelId="{C4D1A06A-90C6-4222-AECC-A12DF36ED864}">
      <dsp:nvSpPr>
        <dsp:cNvPr id="0" name=""/>
        <dsp:cNvSpPr/>
      </dsp:nvSpPr>
      <dsp:spPr>
        <a:xfrm rot="5400000">
          <a:off x="-112881" y="769474"/>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2</a:t>
          </a:r>
        </a:p>
      </dsp:txBody>
      <dsp:txXfrm rot="-5400000">
        <a:off x="1" y="919982"/>
        <a:ext cx="526780" cy="225763"/>
      </dsp:txXfrm>
    </dsp:sp>
    <dsp:sp modelId="{41A212EC-B094-4C14-A663-820F7996CC3D}">
      <dsp:nvSpPr>
        <dsp:cNvPr id="0" name=""/>
        <dsp:cNvSpPr/>
      </dsp:nvSpPr>
      <dsp:spPr>
        <a:xfrm rot="5400000">
          <a:off x="3790713" y="-2607340"/>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distance measure</a:t>
          </a:r>
        </a:p>
      </dsp:txBody>
      <dsp:txXfrm rot="-5400000">
        <a:off x="526780" y="680471"/>
        <a:ext cx="6993141" cy="441397"/>
      </dsp:txXfrm>
    </dsp:sp>
    <dsp:sp modelId="{E4234E85-57F9-4823-84C2-DBCD8B961EBF}">
      <dsp:nvSpPr>
        <dsp:cNvPr id="0" name=""/>
        <dsp:cNvSpPr/>
      </dsp:nvSpPr>
      <dsp:spPr>
        <a:xfrm rot="5400000">
          <a:off x="-112881" y="1421806"/>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3</a:t>
          </a:r>
        </a:p>
      </dsp:txBody>
      <dsp:txXfrm rot="-5400000">
        <a:off x="1" y="1572314"/>
        <a:ext cx="526780" cy="225763"/>
      </dsp:txXfrm>
    </dsp:sp>
    <dsp:sp modelId="{9DDBD9AB-1994-4861-8C03-4537A8FEE629}">
      <dsp:nvSpPr>
        <dsp:cNvPr id="0" name=""/>
        <dsp:cNvSpPr/>
      </dsp:nvSpPr>
      <dsp:spPr>
        <a:xfrm rot="5400000">
          <a:off x="3790713" y="-1955008"/>
          <a:ext cx="489153" cy="7017019"/>
        </a:xfrm>
        <a:prstGeom prst="round2SameRect">
          <a:avLst/>
        </a:prstGeom>
        <a:solidFill>
          <a:schemeClr val="accent1">
            <a:lumMod val="40000"/>
            <a:lumOff val="6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Select a clustering procedure</a:t>
          </a:r>
        </a:p>
      </dsp:txBody>
      <dsp:txXfrm rot="-5400000">
        <a:off x="526780" y="1332803"/>
        <a:ext cx="6993141" cy="441397"/>
      </dsp:txXfrm>
    </dsp:sp>
    <dsp:sp modelId="{2EB14039-E1B7-40E4-85D1-EBAB24BBCF41}">
      <dsp:nvSpPr>
        <dsp:cNvPr id="0" name=""/>
        <dsp:cNvSpPr/>
      </dsp:nvSpPr>
      <dsp:spPr>
        <a:xfrm rot="5400000">
          <a:off x="-112881" y="2074138"/>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4</a:t>
          </a:r>
        </a:p>
      </dsp:txBody>
      <dsp:txXfrm rot="-5400000">
        <a:off x="1" y="2224646"/>
        <a:ext cx="526780" cy="225763"/>
      </dsp:txXfrm>
    </dsp:sp>
    <dsp:sp modelId="{37015891-BCB7-455A-B210-D1DE5FDA5A57}">
      <dsp:nvSpPr>
        <dsp:cNvPr id="0" name=""/>
        <dsp:cNvSpPr/>
      </dsp:nvSpPr>
      <dsp:spPr>
        <a:xfrm rot="5400000">
          <a:off x="3790713" y="-1302676"/>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Decide on the number of clusters</a:t>
          </a:r>
        </a:p>
      </dsp:txBody>
      <dsp:txXfrm rot="-5400000">
        <a:off x="526780" y="1985135"/>
        <a:ext cx="6993141" cy="441397"/>
      </dsp:txXfrm>
    </dsp:sp>
    <dsp:sp modelId="{750897E4-76B4-4B66-8D23-D0C313785A0E}">
      <dsp:nvSpPr>
        <dsp:cNvPr id="0" name=""/>
        <dsp:cNvSpPr/>
      </dsp:nvSpPr>
      <dsp:spPr>
        <a:xfrm rot="5400000">
          <a:off x="-112881" y="2726470"/>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5</a:t>
          </a:r>
        </a:p>
      </dsp:txBody>
      <dsp:txXfrm rot="-5400000">
        <a:off x="1" y="2876978"/>
        <a:ext cx="526780" cy="225763"/>
      </dsp:txXfrm>
    </dsp:sp>
    <dsp:sp modelId="{7ABACD3A-D8E8-4B5E-9BCB-07EDED6EC2C2}">
      <dsp:nvSpPr>
        <dsp:cNvPr id="0" name=""/>
        <dsp:cNvSpPr/>
      </dsp:nvSpPr>
      <dsp:spPr>
        <a:xfrm rot="5400000">
          <a:off x="3790713" y="-650344"/>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Interpret and profile the clusters</a:t>
          </a:r>
        </a:p>
      </dsp:txBody>
      <dsp:txXfrm rot="-5400000">
        <a:off x="526780" y="2637467"/>
        <a:ext cx="6993141" cy="441397"/>
      </dsp:txXfrm>
    </dsp:sp>
    <dsp:sp modelId="{5B885575-5AA7-44AA-AD61-E32BF571FBDB}">
      <dsp:nvSpPr>
        <dsp:cNvPr id="0" name=""/>
        <dsp:cNvSpPr/>
      </dsp:nvSpPr>
      <dsp:spPr>
        <a:xfrm rot="5400000">
          <a:off x="-112881" y="3378802"/>
          <a:ext cx="752543" cy="52678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6</a:t>
          </a:r>
        </a:p>
      </dsp:txBody>
      <dsp:txXfrm rot="-5400000">
        <a:off x="1" y="3529310"/>
        <a:ext cx="526780" cy="225763"/>
      </dsp:txXfrm>
    </dsp:sp>
    <dsp:sp modelId="{0F180E61-F1EE-457E-A2D1-3D0480EB971E}">
      <dsp:nvSpPr>
        <dsp:cNvPr id="0" name=""/>
        <dsp:cNvSpPr/>
      </dsp:nvSpPr>
      <dsp:spPr>
        <a:xfrm rot="5400000">
          <a:off x="3790713" y="1987"/>
          <a:ext cx="489153" cy="701701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Assess the validity of the clustering</a:t>
          </a:r>
        </a:p>
      </dsp:txBody>
      <dsp:txXfrm rot="-5400000">
        <a:off x="526780" y="3289798"/>
        <a:ext cx="6993141" cy="4413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FF882-93A8-47A7-9CE7-F22D0AC7F970}">
      <dsp:nvSpPr>
        <dsp:cNvPr id="0" name=""/>
        <dsp:cNvSpPr/>
      </dsp:nvSpPr>
      <dsp:spPr>
        <a:xfrm>
          <a:off x="6454453" y="1785010"/>
          <a:ext cx="91440" cy="332151"/>
        </a:xfrm>
        <a:custGeom>
          <a:avLst/>
          <a:gdLst/>
          <a:ahLst/>
          <a:cxnLst/>
          <a:rect l="0" t="0" r="0" b="0"/>
          <a:pathLst>
            <a:path>
              <a:moveTo>
                <a:pt x="45720" y="0"/>
              </a:moveTo>
              <a:lnTo>
                <a:pt x="45720" y="33215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F3187E-FA5C-49E9-A706-6DF171ACC4D3}">
      <dsp:nvSpPr>
        <dsp:cNvPr id="0" name=""/>
        <dsp:cNvSpPr/>
      </dsp:nvSpPr>
      <dsp:spPr>
        <a:xfrm>
          <a:off x="5104312" y="727646"/>
          <a:ext cx="1395860" cy="332151"/>
        </a:xfrm>
        <a:custGeom>
          <a:avLst/>
          <a:gdLst/>
          <a:ahLst/>
          <a:cxnLst/>
          <a:rect l="0" t="0" r="0" b="0"/>
          <a:pathLst>
            <a:path>
              <a:moveTo>
                <a:pt x="0" y="0"/>
              </a:moveTo>
              <a:lnTo>
                <a:pt x="0" y="226351"/>
              </a:lnTo>
              <a:lnTo>
                <a:pt x="1395860" y="226351"/>
              </a:lnTo>
              <a:lnTo>
                <a:pt x="1395860" y="33215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49D626-6F4B-488C-9963-AA1BEA6EC37E}">
      <dsp:nvSpPr>
        <dsp:cNvPr id="0" name=""/>
        <dsp:cNvSpPr/>
      </dsp:nvSpPr>
      <dsp:spPr>
        <a:xfrm>
          <a:off x="3708451" y="1785010"/>
          <a:ext cx="1395860" cy="332151"/>
        </a:xfrm>
        <a:custGeom>
          <a:avLst/>
          <a:gdLst/>
          <a:ahLst/>
          <a:cxnLst/>
          <a:rect l="0" t="0" r="0" b="0"/>
          <a:pathLst>
            <a:path>
              <a:moveTo>
                <a:pt x="0" y="0"/>
              </a:moveTo>
              <a:lnTo>
                <a:pt x="0" y="226351"/>
              </a:lnTo>
              <a:lnTo>
                <a:pt x="1395860" y="226351"/>
              </a:lnTo>
              <a:lnTo>
                <a:pt x="1395860" y="33215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9ACAF4-AEE3-4C4F-8FF3-B6554772D4AF}">
      <dsp:nvSpPr>
        <dsp:cNvPr id="0" name=""/>
        <dsp:cNvSpPr/>
      </dsp:nvSpPr>
      <dsp:spPr>
        <a:xfrm>
          <a:off x="3662731" y="1785010"/>
          <a:ext cx="91440" cy="332151"/>
        </a:xfrm>
        <a:custGeom>
          <a:avLst/>
          <a:gdLst/>
          <a:ahLst/>
          <a:cxnLst/>
          <a:rect l="0" t="0" r="0" b="0"/>
          <a:pathLst>
            <a:path>
              <a:moveTo>
                <a:pt x="45720" y="0"/>
              </a:moveTo>
              <a:lnTo>
                <a:pt x="45720" y="33215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F05493-B9A5-4919-A242-F776AF2E646D}">
      <dsp:nvSpPr>
        <dsp:cNvPr id="0" name=""/>
        <dsp:cNvSpPr/>
      </dsp:nvSpPr>
      <dsp:spPr>
        <a:xfrm>
          <a:off x="2312590" y="2842375"/>
          <a:ext cx="1395860" cy="332151"/>
        </a:xfrm>
        <a:custGeom>
          <a:avLst/>
          <a:gdLst/>
          <a:ahLst/>
          <a:cxnLst/>
          <a:rect l="0" t="0" r="0" b="0"/>
          <a:pathLst>
            <a:path>
              <a:moveTo>
                <a:pt x="0" y="0"/>
              </a:moveTo>
              <a:lnTo>
                <a:pt x="0" y="226351"/>
              </a:lnTo>
              <a:lnTo>
                <a:pt x="1395860" y="226351"/>
              </a:lnTo>
              <a:lnTo>
                <a:pt x="1395860" y="33215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658E71-6D69-4C47-BD95-9CC472951AF7}">
      <dsp:nvSpPr>
        <dsp:cNvPr id="0" name=""/>
        <dsp:cNvSpPr/>
      </dsp:nvSpPr>
      <dsp:spPr>
        <a:xfrm>
          <a:off x="2266870" y="2842375"/>
          <a:ext cx="91440" cy="332151"/>
        </a:xfrm>
        <a:custGeom>
          <a:avLst/>
          <a:gdLst/>
          <a:ahLst/>
          <a:cxnLst/>
          <a:rect l="0" t="0" r="0" b="0"/>
          <a:pathLst>
            <a:path>
              <a:moveTo>
                <a:pt x="45720" y="0"/>
              </a:moveTo>
              <a:lnTo>
                <a:pt x="45720" y="33215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688828-93F5-44A0-B41A-820B498DA2E1}">
      <dsp:nvSpPr>
        <dsp:cNvPr id="0" name=""/>
        <dsp:cNvSpPr/>
      </dsp:nvSpPr>
      <dsp:spPr>
        <a:xfrm>
          <a:off x="916730" y="2842375"/>
          <a:ext cx="1395860" cy="332151"/>
        </a:xfrm>
        <a:custGeom>
          <a:avLst/>
          <a:gdLst/>
          <a:ahLst/>
          <a:cxnLst/>
          <a:rect l="0" t="0" r="0" b="0"/>
          <a:pathLst>
            <a:path>
              <a:moveTo>
                <a:pt x="1395860" y="0"/>
              </a:moveTo>
              <a:lnTo>
                <a:pt x="1395860" y="226351"/>
              </a:lnTo>
              <a:lnTo>
                <a:pt x="0" y="226351"/>
              </a:lnTo>
              <a:lnTo>
                <a:pt x="0" y="332151"/>
              </a:lnTo>
            </a:path>
          </a:pathLst>
        </a:custGeom>
        <a:no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64BF4-F044-45BA-A560-F23AB6FA9774}">
      <dsp:nvSpPr>
        <dsp:cNvPr id="0" name=""/>
        <dsp:cNvSpPr/>
      </dsp:nvSpPr>
      <dsp:spPr>
        <a:xfrm>
          <a:off x="2312590" y="1785010"/>
          <a:ext cx="1395860" cy="332151"/>
        </a:xfrm>
        <a:custGeom>
          <a:avLst/>
          <a:gdLst/>
          <a:ahLst/>
          <a:cxnLst/>
          <a:rect l="0" t="0" r="0" b="0"/>
          <a:pathLst>
            <a:path>
              <a:moveTo>
                <a:pt x="1395860" y="0"/>
              </a:moveTo>
              <a:lnTo>
                <a:pt x="1395860" y="226351"/>
              </a:lnTo>
              <a:lnTo>
                <a:pt x="0" y="226351"/>
              </a:lnTo>
              <a:lnTo>
                <a:pt x="0" y="332151"/>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75699C-A11D-4906-A0A2-E9A3E62EE727}">
      <dsp:nvSpPr>
        <dsp:cNvPr id="0" name=""/>
        <dsp:cNvSpPr/>
      </dsp:nvSpPr>
      <dsp:spPr>
        <a:xfrm>
          <a:off x="3708451" y="727646"/>
          <a:ext cx="1395860" cy="332151"/>
        </a:xfrm>
        <a:custGeom>
          <a:avLst/>
          <a:gdLst/>
          <a:ahLst/>
          <a:cxnLst/>
          <a:rect l="0" t="0" r="0" b="0"/>
          <a:pathLst>
            <a:path>
              <a:moveTo>
                <a:pt x="1395860" y="0"/>
              </a:moveTo>
              <a:lnTo>
                <a:pt x="1395860" y="226351"/>
              </a:lnTo>
              <a:lnTo>
                <a:pt x="0" y="226351"/>
              </a:lnTo>
              <a:lnTo>
                <a:pt x="0" y="332151"/>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BA6F4C-AFC7-41B2-9F3B-B5FAFC7038D3}">
      <dsp:nvSpPr>
        <dsp:cNvPr id="0" name=""/>
        <dsp:cNvSpPr/>
      </dsp:nvSpPr>
      <dsp:spPr>
        <a:xfrm>
          <a:off x="4533278" y="2433"/>
          <a:ext cx="1142067" cy="725213"/>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F8A0B-8F8A-47A1-AC1C-337E7C588DE0}">
      <dsp:nvSpPr>
        <dsp:cNvPr id="0" name=""/>
        <dsp:cNvSpPr/>
      </dsp:nvSpPr>
      <dsp:spPr>
        <a:xfrm>
          <a:off x="4660175" y="122984"/>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Procedures</a:t>
          </a:r>
        </a:p>
      </dsp:txBody>
      <dsp:txXfrm>
        <a:off x="4681416" y="144225"/>
        <a:ext cx="1099585" cy="682731"/>
      </dsp:txXfrm>
    </dsp:sp>
    <dsp:sp modelId="{7BCFA0C6-0296-4FC2-A807-4056C3D86F53}">
      <dsp:nvSpPr>
        <dsp:cNvPr id="0" name=""/>
        <dsp:cNvSpPr/>
      </dsp:nvSpPr>
      <dsp:spPr>
        <a:xfrm>
          <a:off x="3137417" y="1059797"/>
          <a:ext cx="1142067" cy="725213"/>
        </a:xfrm>
        <a:prstGeom prst="roundRect">
          <a:avLst>
            <a:gd name="adj" fmla="val 10000"/>
          </a:avLst>
        </a:prstGeom>
        <a:solidFill>
          <a:schemeClr val="tx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1076B-8437-447A-8FE9-3EE718B2023B}">
      <dsp:nvSpPr>
        <dsp:cNvPr id="0" name=""/>
        <dsp:cNvSpPr/>
      </dsp:nvSpPr>
      <dsp:spPr>
        <a:xfrm>
          <a:off x="3264314" y="1180349"/>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Hierarchical</a:t>
          </a:r>
        </a:p>
      </dsp:txBody>
      <dsp:txXfrm>
        <a:off x="3285555" y="1201590"/>
        <a:ext cx="1099585" cy="682731"/>
      </dsp:txXfrm>
    </dsp:sp>
    <dsp:sp modelId="{9E3751B4-AA79-46CF-9692-67EDA83F6971}">
      <dsp:nvSpPr>
        <dsp:cNvPr id="0" name=""/>
        <dsp:cNvSpPr/>
      </dsp:nvSpPr>
      <dsp:spPr>
        <a:xfrm>
          <a:off x="1741556" y="2117162"/>
          <a:ext cx="1142067" cy="72521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274C8-2ED6-4AD8-B55F-09DF0AD8B3DA}">
      <dsp:nvSpPr>
        <dsp:cNvPr id="0" name=""/>
        <dsp:cNvSpPr/>
      </dsp:nvSpPr>
      <dsp:spPr>
        <a:xfrm>
          <a:off x="1868453" y="2237714"/>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Linkage</a:t>
          </a:r>
        </a:p>
      </dsp:txBody>
      <dsp:txXfrm>
        <a:off x="1889694" y="2258955"/>
        <a:ext cx="1099585" cy="682731"/>
      </dsp:txXfrm>
    </dsp:sp>
    <dsp:sp modelId="{8F40CADB-3C5B-4481-910A-9B7B98184CB0}">
      <dsp:nvSpPr>
        <dsp:cNvPr id="0" name=""/>
        <dsp:cNvSpPr/>
      </dsp:nvSpPr>
      <dsp:spPr>
        <a:xfrm>
          <a:off x="345696" y="3174526"/>
          <a:ext cx="1142067" cy="725213"/>
        </a:xfrm>
        <a:prstGeom prst="roundRect">
          <a:avLst>
            <a:gd name="adj" fmla="val 10000"/>
          </a:avLst>
        </a:prstGeom>
        <a:solidFill>
          <a:schemeClr val="accent1">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37ACCE-8373-4D1B-9EF5-8DBE539C7CF8}">
      <dsp:nvSpPr>
        <dsp:cNvPr id="0" name=""/>
        <dsp:cNvSpPr/>
      </dsp:nvSpPr>
      <dsp:spPr>
        <a:xfrm>
          <a:off x="472592" y="3295078"/>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Single</a:t>
          </a:r>
        </a:p>
      </dsp:txBody>
      <dsp:txXfrm>
        <a:off x="493833" y="3316319"/>
        <a:ext cx="1099585" cy="682731"/>
      </dsp:txXfrm>
    </dsp:sp>
    <dsp:sp modelId="{623328B6-AD95-4399-A477-366C9BE510AF}">
      <dsp:nvSpPr>
        <dsp:cNvPr id="0" name=""/>
        <dsp:cNvSpPr/>
      </dsp:nvSpPr>
      <dsp:spPr>
        <a:xfrm>
          <a:off x="1741556" y="3174526"/>
          <a:ext cx="1142067" cy="725213"/>
        </a:xfrm>
        <a:prstGeom prst="roundRect">
          <a:avLst>
            <a:gd name="adj" fmla="val 10000"/>
          </a:avLst>
        </a:prstGeom>
        <a:solidFill>
          <a:schemeClr val="accent1">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6DEA0E-1DD6-4E90-BDFB-F3FEE2FCA98E}">
      <dsp:nvSpPr>
        <dsp:cNvPr id="0" name=""/>
        <dsp:cNvSpPr/>
      </dsp:nvSpPr>
      <dsp:spPr>
        <a:xfrm>
          <a:off x="1868453" y="3295078"/>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Average</a:t>
          </a:r>
        </a:p>
      </dsp:txBody>
      <dsp:txXfrm>
        <a:off x="1889694" y="3316319"/>
        <a:ext cx="1099585" cy="682731"/>
      </dsp:txXfrm>
    </dsp:sp>
    <dsp:sp modelId="{90752BF2-4956-4E8A-A066-0C15105F1C92}">
      <dsp:nvSpPr>
        <dsp:cNvPr id="0" name=""/>
        <dsp:cNvSpPr/>
      </dsp:nvSpPr>
      <dsp:spPr>
        <a:xfrm>
          <a:off x="3137417" y="3174526"/>
          <a:ext cx="1142067" cy="725213"/>
        </a:xfrm>
        <a:prstGeom prst="roundRect">
          <a:avLst>
            <a:gd name="adj" fmla="val 10000"/>
          </a:avLst>
        </a:prstGeom>
        <a:solidFill>
          <a:schemeClr val="accent1">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D5DC69-1D65-427B-9341-BD148A12E5C4}">
      <dsp:nvSpPr>
        <dsp:cNvPr id="0" name=""/>
        <dsp:cNvSpPr/>
      </dsp:nvSpPr>
      <dsp:spPr>
        <a:xfrm>
          <a:off x="3264314" y="3295078"/>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7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Complete</a:t>
          </a:r>
        </a:p>
      </dsp:txBody>
      <dsp:txXfrm>
        <a:off x="3285555" y="3316319"/>
        <a:ext cx="1099585" cy="682731"/>
      </dsp:txXfrm>
    </dsp:sp>
    <dsp:sp modelId="{53D5CF83-6EBB-4E25-9715-283B08E51589}">
      <dsp:nvSpPr>
        <dsp:cNvPr id="0" name=""/>
        <dsp:cNvSpPr/>
      </dsp:nvSpPr>
      <dsp:spPr>
        <a:xfrm>
          <a:off x="3137417" y="2117162"/>
          <a:ext cx="1142067" cy="72521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4F9895-75AF-489C-A89B-D4AB6DF66F5A}">
      <dsp:nvSpPr>
        <dsp:cNvPr id="0" name=""/>
        <dsp:cNvSpPr/>
      </dsp:nvSpPr>
      <dsp:spPr>
        <a:xfrm>
          <a:off x="3264314" y="2237714"/>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Ward’s</a:t>
          </a:r>
        </a:p>
      </dsp:txBody>
      <dsp:txXfrm>
        <a:off x="3285555" y="2258955"/>
        <a:ext cx="1099585" cy="682731"/>
      </dsp:txXfrm>
    </dsp:sp>
    <dsp:sp modelId="{5885D449-B595-45DC-AD91-D61D29471D08}">
      <dsp:nvSpPr>
        <dsp:cNvPr id="0" name=""/>
        <dsp:cNvSpPr/>
      </dsp:nvSpPr>
      <dsp:spPr>
        <a:xfrm>
          <a:off x="4533278" y="2117162"/>
          <a:ext cx="1142067" cy="72521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3ED26-BBD1-4969-BA2E-EB42D4FD3097}">
      <dsp:nvSpPr>
        <dsp:cNvPr id="0" name=""/>
        <dsp:cNvSpPr/>
      </dsp:nvSpPr>
      <dsp:spPr>
        <a:xfrm>
          <a:off x="4660175" y="2237714"/>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Centroid</a:t>
          </a:r>
        </a:p>
      </dsp:txBody>
      <dsp:txXfrm>
        <a:off x="4681416" y="2258955"/>
        <a:ext cx="1099585" cy="682731"/>
      </dsp:txXfrm>
    </dsp:sp>
    <dsp:sp modelId="{7D4CF80F-FF65-4416-B627-995C92872911}">
      <dsp:nvSpPr>
        <dsp:cNvPr id="0" name=""/>
        <dsp:cNvSpPr/>
      </dsp:nvSpPr>
      <dsp:spPr>
        <a:xfrm>
          <a:off x="5929139" y="1059797"/>
          <a:ext cx="1142067" cy="725213"/>
        </a:xfrm>
        <a:prstGeom prst="roundRect">
          <a:avLst>
            <a:gd name="adj" fmla="val 10000"/>
          </a:avLst>
        </a:prstGeom>
        <a:solidFill>
          <a:schemeClr val="tx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0DCACE-34E5-4DC1-A377-D3780E37C9CC}">
      <dsp:nvSpPr>
        <dsp:cNvPr id="0" name=""/>
        <dsp:cNvSpPr/>
      </dsp:nvSpPr>
      <dsp:spPr>
        <a:xfrm>
          <a:off x="6056035" y="1180349"/>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Non-hierarchical</a:t>
          </a:r>
        </a:p>
      </dsp:txBody>
      <dsp:txXfrm>
        <a:off x="6077276" y="1201590"/>
        <a:ext cx="1099585" cy="682731"/>
      </dsp:txXfrm>
    </dsp:sp>
    <dsp:sp modelId="{C21AB4A6-891B-40CB-B54B-8EDA088B2944}">
      <dsp:nvSpPr>
        <dsp:cNvPr id="0" name=""/>
        <dsp:cNvSpPr/>
      </dsp:nvSpPr>
      <dsp:spPr>
        <a:xfrm>
          <a:off x="5929139" y="2117162"/>
          <a:ext cx="1142067" cy="725213"/>
        </a:xfrm>
        <a:prstGeom prst="roundRect">
          <a:avLst>
            <a:gd name="adj" fmla="val 10000"/>
          </a:avLst>
        </a:prstGeom>
        <a:solidFill>
          <a:schemeClr val="accent1">
            <a:tint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436440-1785-44F5-A9A8-A7CD5C440EA0}">
      <dsp:nvSpPr>
        <dsp:cNvPr id="0" name=""/>
        <dsp:cNvSpPr/>
      </dsp:nvSpPr>
      <dsp:spPr>
        <a:xfrm>
          <a:off x="6056035" y="2237714"/>
          <a:ext cx="1142067" cy="725213"/>
        </a:xfrm>
        <a:prstGeom prst="roundRect">
          <a:avLst>
            <a:gd name="adj" fmla="val 10000"/>
          </a:avLst>
        </a:prstGeom>
        <a:solidFill>
          <a:schemeClr val="lt1">
            <a:alpha val="90000"/>
            <a:hueOff val="0"/>
            <a:satOff val="0"/>
            <a:lumOff val="0"/>
            <a:alphaOff val="0"/>
          </a:schemeClr>
        </a:solid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K-means</a:t>
          </a:r>
        </a:p>
      </dsp:txBody>
      <dsp:txXfrm>
        <a:off x="6077276" y="2258955"/>
        <a:ext cx="1099585" cy="6827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0CFDC-F5C6-4538-87C1-E9E64C8054AB}">
      <dsp:nvSpPr>
        <dsp:cNvPr id="0" name=""/>
        <dsp:cNvSpPr/>
      </dsp:nvSpPr>
      <dsp:spPr>
        <a:xfrm>
          <a:off x="0" y="441933"/>
          <a:ext cx="4724399"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1C2D6-B43C-492C-B99F-EEEBBD6A31C2}">
      <dsp:nvSpPr>
        <dsp:cNvPr id="0" name=""/>
        <dsp:cNvSpPr/>
      </dsp:nvSpPr>
      <dsp:spPr>
        <a:xfrm>
          <a:off x="236220" y="43413"/>
          <a:ext cx="330708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Don’t know how many clusters</a:t>
          </a:r>
          <a:endParaRPr lang="en-GB" sz="2000" kern="1200" dirty="0">
            <a:solidFill>
              <a:schemeClr val="tx1"/>
            </a:solidFill>
          </a:endParaRPr>
        </a:p>
      </dsp:txBody>
      <dsp:txXfrm>
        <a:off x="275128" y="82321"/>
        <a:ext cx="3229264" cy="719224"/>
      </dsp:txXfrm>
    </dsp:sp>
    <dsp:sp modelId="{E881E1AB-1B5A-4CD5-A529-254B3D5621D2}">
      <dsp:nvSpPr>
        <dsp:cNvPr id="0" name=""/>
        <dsp:cNvSpPr/>
      </dsp:nvSpPr>
      <dsp:spPr>
        <a:xfrm>
          <a:off x="0" y="1666653"/>
          <a:ext cx="4724399" cy="99933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6666" tIns="562356" rIns="366666" bIns="142240" numCol="1" spcCol="1270" anchor="t" anchorCtr="0">
          <a:noAutofit/>
        </a:bodyPr>
        <a:lstStyle/>
        <a:p>
          <a:pPr marL="228600" lvl="1" indent="-228600" algn="l" defTabSz="889000">
            <a:lnSpc>
              <a:spcPct val="90000"/>
            </a:lnSpc>
            <a:spcBef>
              <a:spcPct val="0"/>
            </a:spcBef>
            <a:spcAft>
              <a:spcPct val="15000"/>
            </a:spcAft>
            <a:buChar char="•"/>
          </a:pPr>
          <a:r>
            <a:rPr lang="en-US" altLang="en-US" sz="2000" kern="1200" dirty="0"/>
            <a:t>Pluses &amp; minuses to each</a:t>
          </a:r>
        </a:p>
      </dsp:txBody>
      <dsp:txXfrm>
        <a:off x="0" y="1666653"/>
        <a:ext cx="4724399" cy="999337"/>
      </dsp:txXfrm>
    </dsp:sp>
    <dsp:sp modelId="{451D2AFF-8EEB-442E-BD52-8FA6638EFB57}">
      <dsp:nvSpPr>
        <dsp:cNvPr id="0" name=""/>
        <dsp:cNvSpPr/>
      </dsp:nvSpPr>
      <dsp:spPr>
        <a:xfrm>
          <a:off x="236220" y="1268133"/>
          <a:ext cx="330708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marL="0" lvl="0" indent="0" algn="l" defTabSz="889000">
            <a:lnSpc>
              <a:spcPct val="90000"/>
            </a:lnSpc>
            <a:spcBef>
              <a:spcPct val="0"/>
            </a:spcBef>
            <a:spcAft>
              <a:spcPct val="35000"/>
            </a:spcAft>
            <a:buNone/>
          </a:pPr>
          <a:r>
            <a:rPr lang="en-US" altLang="en-US" sz="2000" kern="1200"/>
            <a:t>Many different algorithms</a:t>
          </a:r>
          <a:endParaRPr lang="en-US" altLang="en-US" sz="2000" kern="1200" dirty="0"/>
        </a:p>
      </dsp:txBody>
      <dsp:txXfrm>
        <a:off x="275128" y="1307041"/>
        <a:ext cx="3229264" cy="719224"/>
      </dsp:txXfrm>
    </dsp:sp>
    <dsp:sp modelId="{F1967E88-9367-437A-B278-2A58B939D129}">
      <dsp:nvSpPr>
        <dsp:cNvPr id="0" name=""/>
        <dsp:cNvSpPr/>
      </dsp:nvSpPr>
      <dsp:spPr>
        <a:xfrm>
          <a:off x="0" y="3210311"/>
          <a:ext cx="4724399" cy="13182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6666" tIns="562356" rIns="366666" bIns="142240" numCol="1" spcCol="1270" anchor="t" anchorCtr="0">
          <a:noAutofit/>
        </a:bodyPr>
        <a:lstStyle/>
        <a:p>
          <a:pPr marL="228600" lvl="1" indent="-228600" algn="l" defTabSz="889000">
            <a:lnSpc>
              <a:spcPct val="90000"/>
            </a:lnSpc>
            <a:spcBef>
              <a:spcPct val="0"/>
            </a:spcBef>
            <a:spcAft>
              <a:spcPct val="15000"/>
            </a:spcAft>
            <a:buChar char="•"/>
          </a:pPr>
          <a:r>
            <a:rPr lang="en-US" altLang="en-US" sz="2000" kern="1200" dirty="0" err="1"/>
            <a:t>Dendrogram</a:t>
          </a:r>
          <a:endParaRPr lang="en-US" altLang="en-US" sz="2000" kern="1200" dirty="0"/>
        </a:p>
        <a:p>
          <a:pPr marL="228600" lvl="1" indent="-228600" algn="l" defTabSz="889000">
            <a:lnSpc>
              <a:spcPct val="90000"/>
            </a:lnSpc>
            <a:spcBef>
              <a:spcPct val="0"/>
            </a:spcBef>
            <a:spcAft>
              <a:spcPct val="15000"/>
            </a:spcAft>
            <a:buChar char="•"/>
          </a:pPr>
          <a:r>
            <a:rPr lang="en-US" altLang="en-US" sz="2000" kern="1200" dirty="0"/>
            <a:t>Means Table</a:t>
          </a:r>
        </a:p>
      </dsp:txBody>
      <dsp:txXfrm>
        <a:off x="0" y="3210311"/>
        <a:ext cx="4724399" cy="1318275"/>
      </dsp:txXfrm>
    </dsp:sp>
    <dsp:sp modelId="{AAFC9073-521D-48C4-ABC5-B7996D87BB61}">
      <dsp:nvSpPr>
        <dsp:cNvPr id="0" name=""/>
        <dsp:cNvSpPr/>
      </dsp:nvSpPr>
      <dsp:spPr>
        <a:xfrm>
          <a:off x="236220" y="2811791"/>
          <a:ext cx="330708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000" tIns="0" rIns="125000"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Output used for number of clusters</a:t>
          </a:r>
        </a:p>
      </dsp:txBody>
      <dsp:txXfrm>
        <a:off x="275128" y="2850699"/>
        <a:ext cx="3229264" cy="719224"/>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D7A7E-E875-4D46-8170-67A70DCE1643}" type="datetimeFigureOut">
              <a:rPr lang="en-GB" smtClean="0"/>
              <a:t>02/11/2020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29D33-7ABF-47F4-9515-30CA12917F18}" type="slidenum">
              <a:rPr lang="en-GB" smtClean="0"/>
              <a:t>‹#›</a:t>
            </a:fld>
            <a:endParaRPr lang="en-GB"/>
          </a:p>
        </p:txBody>
      </p:sp>
    </p:spTree>
    <p:extLst>
      <p:ext uri="{BB962C8B-B14F-4D97-AF65-F5344CB8AC3E}">
        <p14:creationId xmlns:p14="http://schemas.microsoft.com/office/powerpoint/2010/main" val="207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a:t>
            </a:fld>
            <a:endParaRPr lang="en-US"/>
          </a:p>
        </p:txBody>
      </p:sp>
    </p:spTree>
    <p:extLst>
      <p:ext uri="{BB962C8B-B14F-4D97-AF65-F5344CB8AC3E}">
        <p14:creationId xmlns:p14="http://schemas.microsoft.com/office/powerpoint/2010/main" val="66738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First Step – Formulate the problem.</a:t>
            </a:r>
          </a:p>
          <a:p>
            <a:endParaRPr lang="en-US" dirty="0"/>
          </a:p>
          <a:p>
            <a:r>
              <a:rPr lang="en-US" dirty="0"/>
              <a:t>Before starting</a:t>
            </a:r>
            <a:r>
              <a:rPr lang="en-US" baseline="0" dirty="0"/>
              <a:t> the cluster analysis, think about the managerial or</a:t>
            </a:r>
          </a:p>
          <a:p>
            <a:r>
              <a:rPr lang="en-US" baseline="0" dirty="0"/>
              <a:t>marketing problem you are trying to address.</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12</a:t>
            </a:fld>
            <a:endParaRPr lang="en-US"/>
          </a:p>
        </p:txBody>
      </p:sp>
    </p:spTree>
    <p:extLst>
      <p:ext uri="{BB962C8B-B14F-4D97-AF65-F5344CB8AC3E}">
        <p14:creationId xmlns:p14="http://schemas.microsoft.com/office/powerpoint/2010/main" val="946416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itchFamily="34" charset="0"/>
              <a:buChar char="•"/>
            </a:pPr>
            <a:r>
              <a:rPr lang="en-US" dirty="0">
                <a:cs typeface="Times New Roman" pitchFamily="18" charset="0"/>
              </a:rPr>
              <a:t>Perhaps the most important part of formulating the clustering problem is selecting the variables on which the clustering is based.  </a:t>
            </a:r>
          </a:p>
          <a:p>
            <a:pPr marL="228600" indent="-228600">
              <a:buFont typeface="Arial" pitchFamily="34" charset="0"/>
              <a:buChar char="•"/>
            </a:pPr>
            <a:r>
              <a:rPr lang="en-US" dirty="0">
                <a:cs typeface="Times New Roman" pitchFamily="18" charset="0"/>
              </a:rPr>
              <a:t>Inclusion of even one or two irrelevant variables may distort an otherwise useful clustering solution.  </a:t>
            </a:r>
          </a:p>
          <a:p>
            <a:pPr marL="228600" indent="-228600">
              <a:buFont typeface="Arial" pitchFamily="34" charset="0"/>
              <a:buChar char="•"/>
            </a:pPr>
            <a:r>
              <a:rPr lang="en-US" dirty="0">
                <a:cs typeface="Times New Roman" pitchFamily="18" charset="0"/>
              </a:rPr>
              <a:t>Basically, the set of variables selected should describe the similarity between objects in terms that are relevant to the marketing research problem.  </a:t>
            </a:r>
          </a:p>
          <a:p>
            <a:pPr marL="228600" indent="-228600">
              <a:buFont typeface="Arial" pitchFamily="34" charset="0"/>
              <a:buChar char="•"/>
            </a:pPr>
            <a:r>
              <a:rPr lang="en-US" dirty="0">
                <a:cs typeface="Times New Roman" pitchFamily="18" charset="0"/>
              </a:rPr>
              <a:t>The variables should be selected based on past research, theory, or a consideration of the hypotheses being tested.  In exploratory research, the researcher should exercise judgment and intuition. </a:t>
            </a:r>
          </a:p>
          <a:p>
            <a:pPr marL="228600" indent="-228600">
              <a:buFont typeface="Arial" pitchFamily="34" charset="0"/>
              <a:buChar char="•"/>
            </a:pPr>
            <a:r>
              <a:rPr lang="en-GB" dirty="0"/>
              <a:t>When variables used in clustering are collinear, some variables get a higher weight than others. If two variables are perfectly correlated, they effectively represent the same concept. But that concept is now represented twice in the data and hence gets twice the weight of all the other variables. The final solution is likely to be skewed in the direction of that concept, which could be a problem if it’s not anticipated.</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13</a:t>
            </a:fld>
            <a:endParaRPr lang="en-US"/>
          </a:p>
        </p:txBody>
      </p:sp>
    </p:spTree>
    <p:extLst>
      <p:ext uri="{BB962C8B-B14F-4D97-AF65-F5344CB8AC3E}">
        <p14:creationId xmlns:p14="http://schemas.microsoft.com/office/powerpoint/2010/main" val="177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spcBef>
                <a:spcPts val="0"/>
              </a:spcBef>
              <a:spcAft>
                <a:spcPts val="0"/>
              </a:spcAft>
              <a:buClrTx/>
              <a:buSzTx/>
              <a:buFont typeface="Arial" pitchFamily="34" charset="0"/>
              <a:buChar char="•"/>
              <a:tabLst/>
              <a:defRPr/>
            </a:pPr>
            <a:r>
              <a:rPr lang="en-US" dirty="0">
                <a:cs typeface="Times New Roman" pitchFamily="18" charset="0"/>
              </a:rPr>
              <a:t>It is desirable to eliminate outliers (cases with atypical values).</a:t>
            </a:r>
          </a:p>
          <a:p>
            <a:pPr marL="640080" lvl="1" indent="-182880" eaLnBrk="1" hangingPunct="1">
              <a:buFont typeface="Arial" pitchFamily="34" charset="0"/>
              <a:buChar char="•"/>
              <a:defRPr/>
            </a:pPr>
            <a:r>
              <a:rPr lang="en-US" dirty="0"/>
              <a:t>Is there anyone who is not in the market?</a:t>
            </a:r>
          </a:p>
          <a:p>
            <a:pPr marL="640080" lvl="1" indent="-182880" eaLnBrk="1" hangingPunct="1">
              <a:buFont typeface="Arial" pitchFamily="34" charset="0"/>
              <a:buChar char="•"/>
              <a:defRPr/>
            </a:pPr>
            <a:r>
              <a:rPr lang="en-US" dirty="0"/>
              <a:t>Is there anyone who is so different that they would alter the results?</a:t>
            </a:r>
          </a:p>
          <a:p>
            <a:pPr marL="640080" lvl="1" indent="-182880" eaLnBrk="1" hangingPunct="1">
              <a:buFont typeface="Arial" pitchFamily="34" charset="0"/>
              <a:buChar char="•"/>
              <a:defRPr/>
            </a:pPr>
            <a:r>
              <a:rPr lang="en-US" dirty="0"/>
              <a:t>Solution: Delete those who do not belong in analysis</a:t>
            </a:r>
          </a:p>
          <a:p>
            <a:pPr marL="640080" lvl="1" indent="-182880" eaLnBrk="1" hangingPunct="1">
              <a:buFont typeface="Arial" pitchFamily="34" charset="0"/>
              <a:buChar char="•"/>
              <a:defRPr/>
            </a:pPr>
            <a:endParaRPr lang="en-US" dirty="0">
              <a:cs typeface="Times New Roman" pitchFamily="18" charset="0"/>
            </a:endParaRPr>
          </a:p>
          <a:p>
            <a:pPr marL="228600" marR="0" indent="-228600" algn="l" defTabSz="914400" rtl="0" eaLnBrk="1" fontAlgn="auto" latinLnBrk="0" hangingPunct="1">
              <a:spcBef>
                <a:spcPts val="0"/>
              </a:spcBef>
              <a:spcAft>
                <a:spcPts val="0"/>
              </a:spcAft>
              <a:buClrTx/>
              <a:buSzTx/>
              <a:buFont typeface="Arial" pitchFamily="34" charset="0"/>
              <a:buChar char="•"/>
              <a:tabLst/>
              <a:defRPr/>
            </a:pPr>
            <a:r>
              <a:rPr lang="en-US" dirty="0">
                <a:cs typeface="Times New Roman" pitchFamily="18" charset="0"/>
              </a:rPr>
              <a:t>If the variables are measured in vastly different units, the clustering solution will be influenced by the units of measurement.  In these cases, before clustering respondents, we must standardize the data by rescaling each variable to have a mean of zero and a standard deviation of one.  </a:t>
            </a:r>
          </a:p>
          <a:p>
            <a:pPr marL="228600" marR="0" indent="-228600" algn="l" defTabSz="914400" rtl="0" eaLnBrk="1" fontAlgn="auto" latinLnBrk="0" hangingPunct="1">
              <a:spcBef>
                <a:spcPts val="0"/>
              </a:spcBef>
              <a:spcAft>
                <a:spcPts val="0"/>
              </a:spcAft>
              <a:buClrTx/>
              <a:buSzTx/>
              <a:buFont typeface="Arial" pitchFamily="34" charset="0"/>
              <a:buChar char="•"/>
              <a:tabLst/>
              <a:defRPr/>
            </a:pPr>
            <a:endParaRPr lang="en-US" dirty="0">
              <a:cs typeface="Times New Roman" pitchFamily="18" charset="0"/>
            </a:endParaRPr>
          </a:p>
          <a:p>
            <a:pPr marL="228600" marR="0" indent="-228600" algn="l" defTabSz="914400" rtl="0" eaLnBrk="1" fontAlgn="auto" latinLnBrk="0" hangingPunct="1">
              <a:spcBef>
                <a:spcPts val="0"/>
              </a:spcBef>
              <a:spcAft>
                <a:spcPts val="0"/>
              </a:spcAft>
              <a:buClrTx/>
              <a:buSzTx/>
              <a:buFont typeface="Arial" pitchFamily="34" charset="0"/>
              <a:buChar char="•"/>
              <a:tabLst/>
              <a:defRPr/>
            </a:pPr>
            <a:r>
              <a:rPr lang="en-US" dirty="0">
                <a:cs typeface="Times New Roman" pitchFamily="18" charset="0"/>
              </a:rPr>
              <a:t>Notes on standardization:</a:t>
            </a:r>
          </a:p>
          <a:p>
            <a:pPr marL="685800" marR="0" lvl="1" indent="-228600" algn="l" defTabSz="914400" rtl="0" eaLnBrk="1" fontAlgn="auto" latinLnBrk="0" hangingPunct="1">
              <a:spcBef>
                <a:spcPts val="0"/>
              </a:spcBef>
              <a:spcAft>
                <a:spcPts val="0"/>
              </a:spcAft>
              <a:buClrTx/>
              <a:buSzTx/>
              <a:buFont typeface="Arial" pitchFamily="34" charset="0"/>
              <a:buChar char="•"/>
              <a:tabLst/>
              <a:defRPr/>
            </a:pPr>
            <a:r>
              <a:rPr lang="en-US" dirty="0">
                <a:cs typeface="Times New Roman" pitchFamily="18" charset="0"/>
              </a:rPr>
              <a:t>If the variables</a:t>
            </a:r>
            <a:r>
              <a:rPr lang="en-US" baseline="0" dirty="0">
                <a:cs typeface="Times New Roman" pitchFamily="18" charset="0"/>
              </a:rPr>
              <a:t>’ measurement scales are roughly of the same magnitude, it might be best not to standardize them. Standardization reduces the differences between variables and cluster analysis is trying to exploit these differences, so there are costs to standardization.</a:t>
            </a:r>
          </a:p>
          <a:p>
            <a:pPr marL="685800" marR="0" lvl="1" indent="-228600" algn="l" defTabSz="914400" rtl="0" eaLnBrk="1" fontAlgn="auto" latinLnBrk="0" hangingPunct="1">
              <a:spcBef>
                <a:spcPts val="0"/>
              </a:spcBef>
              <a:spcAft>
                <a:spcPts val="0"/>
              </a:spcAft>
              <a:buClrTx/>
              <a:buSzTx/>
              <a:buFont typeface="Arial" pitchFamily="34" charset="0"/>
              <a:buChar char="•"/>
              <a:tabLst/>
              <a:defRPr/>
            </a:pPr>
            <a:r>
              <a:rPr lang="en-US" baseline="0" dirty="0">
                <a:cs typeface="Times New Roman" pitchFamily="18" charset="0"/>
              </a:rPr>
              <a:t>If the variables are measured on widely differing units. Standardization is needed to prevent the variables measured in large units from dominating the cluster solution.</a:t>
            </a:r>
            <a:endParaRPr lang="en-US"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14</a:t>
            </a:fld>
            <a:endParaRPr lang="en-US"/>
          </a:p>
        </p:txBody>
      </p:sp>
    </p:spTree>
    <p:extLst>
      <p:ext uri="{BB962C8B-B14F-4D97-AF65-F5344CB8AC3E}">
        <p14:creationId xmlns:p14="http://schemas.microsoft.com/office/powerpoint/2010/main" val="1773846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spcBef>
                <a:spcPct val="10000"/>
              </a:spcBef>
              <a:buFont typeface="Arial" pitchFamily="34" charset="0"/>
              <a:buChar char="•"/>
            </a:pPr>
            <a:r>
              <a:rPr lang="en-US" dirty="0">
                <a:cs typeface="Times New Roman" pitchFamily="18" charset="0"/>
              </a:rPr>
              <a:t>Choice of a clustering method and choice of a distance measure are interrelated. For example, for many of the hierarchical methods, use Euclidean distance; squared Euclidean distances should be used with the Ward's and centroid methods.  Several nonhierarchical procedures also use squared Euclidean distances.</a:t>
            </a:r>
            <a:r>
              <a:rPr lang="en-US" dirty="0"/>
              <a:t> </a:t>
            </a:r>
          </a:p>
          <a:p>
            <a:pPr marL="228600" indent="-228600">
              <a:spcBef>
                <a:spcPct val="10000"/>
              </a:spcBef>
              <a:buFont typeface="Arial" pitchFamily="34" charset="0"/>
              <a:buChar char="•"/>
            </a:pPr>
            <a:r>
              <a:rPr lang="en-US" dirty="0">
                <a:cs typeface="Times New Roman" pitchFamily="18" charset="0"/>
              </a:rPr>
              <a:t>Use of different distance measures may lead to different clustering results.  Hence, it is advisable to use different measures and compare the results. </a:t>
            </a:r>
          </a:p>
        </p:txBody>
      </p:sp>
      <p:sp>
        <p:nvSpPr>
          <p:cNvPr id="4" name="Slide Number Placeholder 3"/>
          <p:cNvSpPr>
            <a:spLocks noGrp="1"/>
          </p:cNvSpPr>
          <p:nvPr>
            <p:ph type="sldNum" sz="quarter" idx="10"/>
          </p:nvPr>
        </p:nvSpPr>
        <p:spPr/>
        <p:txBody>
          <a:bodyPr/>
          <a:lstStyle/>
          <a:p>
            <a:fld id="{CC7B53A9-86E9-4CFA-85A0-7CA731B2D2C4}" type="slidenum">
              <a:rPr lang="en-US" smtClean="0"/>
              <a:pPr/>
              <a:t>15</a:t>
            </a:fld>
            <a:endParaRPr lang="en-US"/>
          </a:p>
        </p:txBody>
      </p:sp>
    </p:spTree>
    <p:extLst>
      <p:ext uri="{BB962C8B-B14F-4D97-AF65-F5344CB8AC3E}">
        <p14:creationId xmlns:p14="http://schemas.microsoft.com/office/powerpoint/2010/main" val="633472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5DD8BF69-09F8-4822-9B20-33EE71D399CE}" type="slidenum">
              <a:rPr lang="en-US"/>
              <a:pPr/>
              <a:t>16</a:t>
            </a:fld>
            <a:endParaRPr lang="en-US"/>
          </a:p>
        </p:txBody>
      </p:sp>
      <p:sp>
        <p:nvSpPr>
          <p:cNvPr id="263170" name="Rectangle 2"/>
          <p:cNvSpPr>
            <a:spLocks noChangeArrowheads="1"/>
          </p:cNvSpPr>
          <p:nvPr/>
        </p:nvSpPr>
        <p:spPr bwMode="auto">
          <a:xfrm>
            <a:off x="3886201" y="0"/>
            <a:ext cx="2971800" cy="458544"/>
          </a:xfrm>
          <a:prstGeom prst="rect">
            <a:avLst/>
          </a:prstGeom>
          <a:noFill/>
          <a:ln w="9525">
            <a:noFill/>
            <a:miter lim="800000"/>
            <a:headEnd/>
            <a:tailEnd/>
          </a:ln>
          <a:effectLst/>
        </p:spPr>
        <p:txBody>
          <a:bodyPr wrap="none" anchor="ctr"/>
          <a:lstStyle/>
          <a:p>
            <a:endParaRPr lang="en-US"/>
          </a:p>
        </p:txBody>
      </p:sp>
      <p:sp>
        <p:nvSpPr>
          <p:cNvPr id="263171" name="Rectangle 3"/>
          <p:cNvSpPr>
            <a:spLocks noChangeArrowheads="1"/>
          </p:cNvSpPr>
          <p:nvPr/>
        </p:nvSpPr>
        <p:spPr bwMode="auto">
          <a:xfrm>
            <a:off x="3886201" y="8685457"/>
            <a:ext cx="2971800" cy="458544"/>
          </a:xfrm>
          <a:prstGeom prst="rect">
            <a:avLst/>
          </a:prstGeom>
          <a:noFill/>
          <a:ln w="9525">
            <a:noFill/>
            <a:miter lim="800000"/>
            <a:headEnd/>
            <a:tailEnd/>
          </a:ln>
          <a:effectLst/>
        </p:spPr>
        <p:txBody>
          <a:bodyPr lIns="19328" tIns="0" rIns="19328" bIns="0" anchor="b"/>
          <a:lstStyle/>
          <a:p>
            <a:pPr algn="r" defTabSz="927100"/>
            <a:r>
              <a:rPr lang="en-US" sz="1000" i="1">
                <a:latin typeface="Times New Roman" pitchFamily="18" charset="0"/>
              </a:rPr>
              <a:t>21</a:t>
            </a:r>
          </a:p>
        </p:txBody>
      </p:sp>
      <p:sp>
        <p:nvSpPr>
          <p:cNvPr id="263172" name="Rectangle 4"/>
          <p:cNvSpPr>
            <a:spLocks noChangeArrowheads="1"/>
          </p:cNvSpPr>
          <p:nvPr/>
        </p:nvSpPr>
        <p:spPr bwMode="auto">
          <a:xfrm>
            <a:off x="0" y="8685457"/>
            <a:ext cx="2971800" cy="458544"/>
          </a:xfrm>
          <a:prstGeom prst="rect">
            <a:avLst/>
          </a:prstGeom>
          <a:noFill/>
          <a:ln w="9525">
            <a:noFill/>
            <a:miter lim="800000"/>
            <a:headEnd/>
            <a:tailEnd/>
          </a:ln>
          <a:effectLst/>
        </p:spPr>
        <p:txBody>
          <a:bodyPr wrap="none" anchor="ctr"/>
          <a:lstStyle/>
          <a:p>
            <a:endParaRPr lang="en-US"/>
          </a:p>
        </p:txBody>
      </p:sp>
      <p:sp>
        <p:nvSpPr>
          <p:cNvPr id="263173" name="Rectangle 5"/>
          <p:cNvSpPr>
            <a:spLocks noChangeArrowheads="1"/>
          </p:cNvSpPr>
          <p:nvPr/>
        </p:nvSpPr>
        <p:spPr bwMode="auto">
          <a:xfrm>
            <a:off x="0" y="0"/>
            <a:ext cx="2971800" cy="458544"/>
          </a:xfrm>
          <a:prstGeom prst="rect">
            <a:avLst/>
          </a:prstGeom>
          <a:noFill/>
          <a:ln w="9525">
            <a:noFill/>
            <a:miter lim="800000"/>
            <a:headEnd/>
            <a:tailEnd/>
          </a:ln>
          <a:effectLst/>
        </p:spPr>
        <p:txBody>
          <a:bodyPr wrap="none" anchor="ctr"/>
          <a:lstStyle/>
          <a:p>
            <a:endParaRPr lang="en-US"/>
          </a:p>
        </p:txBody>
      </p:sp>
      <p:sp>
        <p:nvSpPr>
          <p:cNvPr id="263174" name="Rectangle 6"/>
          <p:cNvSpPr>
            <a:spLocks noChangeArrowheads="1"/>
          </p:cNvSpPr>
          <p:nvPr/>
        </p:nvSpPr>
        <p:spPr bwMode="auto">
          <a:xfrm>
            <a:off x="3886201" y="0"/>
            <a:ext cx="2971800" cy="458544"/>
          </a:xfrm>
          <a:prstGeom prst="rect">
            <a:avLst/>
          </a:prstGeom>
          <a:noFill/>
          <a:ln w="9525">
            <a:noFill/>
            <a:miter lim="800000"/>
            <a:headEnd/>
            <a:tailEnd/>
          </a:ln>
          <a:effectLst/>
        </p:spPr>
        <p:txBody>
          <a:bodyPr wrap="none" anchor="ctr"/>
          <a:lstStyle/>
          <a:p>
            <a:endParaRPr lang="en-US"/>
          </a:p>
        </p:txBody>
      </p:sp>
      <p:sp>
        <p:nvSpPr>
          <p:cNvPr id="263175" name="Rectangle 7"/>
          <p:cNvSpPr>
            <a:spLocks noChangeArrowheads="1"/>
          </p:cNvSpPr>
          <p:nvPr/>
        </p:nvSpPr>
        <p:spPr bwMode="auto">
          <a:xfrm>
            <a:off x="3886201" y="8685457"/>
            <a:ext cx="2971800" cy="458544"/>
          </a:xfrm>
          <a:prstGeom prst="rect">
            <a:avLst/>
          </a:prstGeom>
          <a:noFill/>
          <a:ln w="9525">
            <a:noFill/>
            <a:miter lim="800000"/>
            <a:headEnd/>
            <a:tailEnd/>
          </a:ln>
          <a:effectLst/>
        </p:spPr>
        <p:txBody>
          <a:bodyPr lIns="19328" tIns="0" rIns="19328" bIns="0" anchor="b"/>
          <a:lstStyle/>
          <a:p>
            <a:pPr algn="r" defTabSz="927100"/>
            <a:r>
              <a:rPr lang="en-US" sz="1000" i="1">
                <a:latin typeface="Times New Roman" pitchFamily="18" charset="0"/>
              </a:rPr>
              <a:t>21</a:t>
            </a:r>
          </a:p>
        </p:txBody>
      </p:sp>
      <p:sp>
        <p:nvSpPr>
          <p:cNvPr id="263176" name="Rectangle 8"/>
          <p:cNvSpPr>
            <a:spLocks noChangeArrowheads="1"/>
          </p:cNvSpPr>
          <p:nvPr/>
        </p:nvSpPr>
        <p:spPr bwMode="auto">
          <a:xfrm>
            <a:off x="0" y="8685457"/>
            <a:ext cx="2971800" cy="458544"/>
          </a:xfrm>
          <a:prstGeom prst="rect">
            <a:avLst/>
          </a:prstGeom>
          <a:noFill/>
          <a:ln w="9525">
            <a:noFill/>
            <a:miter lim="800000"/>
            <a:headEnd/>
            <a:tailEnd/>
          </a:ln>
          <a:effectLst/>
        </p:spPr>
        <p:txBody>
          <a:bodyPr wrap="none" anchor="ctr"/>
          <a:lstStyle/>
          <a:p>
            <a:endParaRPr lang="en-US"/>
          </a:p>
        </p:txBody>
      </p:sp>
      <p:sp>
        <p:nvSpPr>
          <p:cNvPr id="263177" name="Rectangle 9"/>
          <p:cNvSpPr>
            <a:spLocks noChangeArrowheads="1"/>
          </p:cNvSpPr>
          <p:nvPr/>
        </p:nvSpPr>
        <p:spPr bwMode="auto">
          <a:xfrm>
            <a:off x="0" y="0"/>
            <a:ext cx="2971800" cy="458544"/>
          </a:xfrm>
          <a:prstGeom prst="rect">
            <a:avLst/>
          </a:prstGeom>
          <a:noFill/>
          <a:ln w="9525">
            <a:noFill/>
            <a:miter lim="800000"/>
            <a:headEnd/>
            <a:tailEnd/>
          </a:ln>
          <a:effectLst/>
        </p:spPr>
        <p:txBody>
          <a:bodyPr wrap="none" anchor="ctr"/>
          <a:lstStyle/>
          <a:p>
            <a:endParaRPr lang="en-US"/>
          </a:p>
        </p:txBody>
      </p:sp>
      <p:sp>
        <p:nvSpPr>
          <p:cNvPr id="263178" name="Rectangle 10"/>
          <p:cNvSpPr>
            <a:spLocks noGrp="1" noRot="1" noChangeAspect="1" noChangeArrowheads="1" noTextEdit="1"/>
          </p:cNvSpPr>
          <p:nvPr>
            <p:ph type="sldImg"/>
          </p:nvPr>
        </p:nvSpPr>
        <p:spPr>
          <a:xfrm>
            <a:off x="1152525" y="692150"/>
            <a:ext cx="4556125" cy="3416300"/>
          </a:xfrm>
          <a:ln cap="flat"/>
        </p:spPr>
      </p:sp>
      <p:sp>
        <p:nvSpPr>
          <p:cNvPr id="263179" name="Rectangle 11"/>
          <p:cNvSpPr>
            <a:spLocks noGrp="1" noChangeArrowheads="1"/>
          </p:cNvSpPr>
          <p:nvPr>
            <p:ph type="body" idx="1"/>
          </p:nvPr>
        </p:nvSpPr>
        <p:spPr>
          <a:ln/>
        </p:spPr>
        <p:txBody>
          <a:bodyPr lIns="93419" tIns="46710" rIns="93419" bIns="46710"/>
          <a:lstStyle/>
          <a:p>
            <a:r>
              <a:rPr lang="en-US" dirty="0"/>
              <a:t>For nominal data, the</a:t>
            </a:r>
            <a:r>
              <a:rPr lang="en-US" baseline="0" dirty="0"/>
              <a:t>se types of analyses are viable for assessing similarities. </a:t>
            </a:r>
          </a:p>
          <a:p>
            <a:endParaRPr lang="en-US" baseline="0" dirty="0"/>
          </a:p>
          <a:p>
            <a:r>
              <a:rPr lang="en-US" baseline="0" dirty="0"/>
              <a:t>2 segments: 1, 2, &amp; 4 in one segment and 3 in another</a:t>
            </a:r>
          </a:p>
          <a:p>
            <a:r>
              <a:rPr lang="en-US" baseline="0" dirty="0"/>
              <a:t>3 segments: 1 &amp; 2 in one, person 4 in one, and 3 in the third</a:t>
            </a:r>
          </a:p>
          <a:p>
            <a:endParaRPr lang="en-US" dirty="0"/>
          </a:p>
          <a:p>
            <a:r>
              <a:rPr lang="en-US" baseline="0" dirty="0"/>
              <a:t>What if not nominal data?</a:t>
            </a:r>
          </a:p>
          <a:p>
            <a:endParaRPr lang="en-US" baseline="0" dirty="0"/>
          </a:p>
        </p:txBody>
      </p:sp>
    </p:spTree>
    <p:extLst>
      <p:ext uri="{BB962C8B-B14F-4D97-AF65-F5344CB8AC3E}">
        <p14:creationId xmlns:p14="http://schemas.microsoft.com/office/powerpoint/2010/main" val="2404592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82880" indent="-182880">
              <a:buFont typeface="Arial" pitchFamily="34" charset="0"/>
              <a:buChar char="•"/>
              <a:defRPr/>
            </a:pPr>
            <a:r>
              <a:rPr lang="en-US" dirty="0"/>
              <a:t>For interval &amp; ratio data - imagine each consumer on map</a:t>
            </a:r>
          </a:p>
          <a:p>
            <a:pPr marL="640080" lvl="1" indent="-182880">
              <a:buFont typeface="Arial" pitchFamily="34" charset="0"/>
              <a:buChar char="•"/>
              <a:defRPr/>
            </a:pPr>
            <a:r>
              <a:rPr lang="en-US" dirty="0"/>
              <a:t>Location is dependent on many product features and needs (axes)</a:t>
            </a:r>
          </a:p>
          <a:p>
            <a:pPr marL="182880" indent="-182880">
              <a:buFont typeface="Arial" pitchFamily="34" charset="0"/>
              <a:buChar char="•"/>
              <a:defRPr/>
            </a:pPr>
            <a:r>
              <a:rPr lang="en-US" dirty="0">
                <a:cs typeface="Times New Roman" pitchFamily="18" charset="0"/>
              </a:rPr>
              <a:t>The most commonly used measure of similarity is the Euclidean distance or its square. The </a:t>
            </a:r>
            <a:r>
              <a:rPr lang="en-US" b="1" dirty="0">
                <a:cs typeface="Times New Roman" pitchFamily="18" charset="0"/>
              </a:rPr>
              <a:t>Euclidean distance</a:t>
            </a:r>
            <a:r>
              <a:rPr lang="en-US" dirty="0">
                <a:cs typeface="Times New Roman" pitchFamily="18" charset="0"/>
              </a:rPr>
              <a:t> is the square root of the sum of the squared differences in values for each variable.</a:t>
            </a:r>
          </a:p>
          <a:p>
            <a:pPr marL="182880" indent="-182880">
              <a:buFont typeface="Arial" pitchFamily="34" charset="0"/>
              <a:buChar char="•"/>
              <a:defRPr/>
            </a:pPr>
            <a:r>
              <a:rPr lang="en-US" dirty="0">
                <a:cs typeface="Times New Roman" pitchFamily="18" charset="0"/>
              </a:rPr>
              <a:t>Group objects that are close together.</a:t>
            </a:r>
          </a:p>
          <a:p>
            <a:pPr marL="182880" indent="-182880">
              <a:buFont typeface="Arial" pitchFamily="34" charset="0"/>
              <a:buChar char="•"/>
              <a:defRPr/>
            </a:pPr>
            <a:r>
              <a:rPr lang="en-US" dirty="0">
                <a:cs typeface="Times New Roman" pitchFamily="18" charset="0"/>
              </a:rPr>
              <a:t>Other distance measures are also available. </a:t>
            </a:r>
          </a:p>
          <a:p>
            <a:pPr marL="640080" lvl="1" indent="-182880">
              <a:buFont typeface="Arial" pitchFamily="34" charset="0"/>
              <a:buChar char="•"/>
              <a:defRPr/>
            </a:pPr>
            <a:r>
              <a:rPr lang="en-US" dirty="0">
                <a:cs typeface="Times New Roman" pitchFamily="18" charset="0"/>
              </a:rPr>
              <a:t>The </a:t>
            </a:r>
            <a:r>
              <a:rPr lang="en-US" i="1" dirty="0">
                <a:cs typeface="Times New Roman" pitchFamily="18" charset="0"/>
              </a:rPr>
              <a:t>city-block or Manhattan distance </a:t>
            </a:r>
            <a:r>
              <a:rPr lang="en-US" dirty="0">
                <a:cs typeface="Times New Roman" pitchFamily="18" charset="0"/>
              </a:rPr>
              <a:t>between two objects is the sum of the absolute differences in values for each variable.  </a:t>
            </a:r>
          </a:p>
          <a:p>
            <a:pPr marL="640080" lvl="1" indent="-182880">
              <a:buFont typeface="Arial" pitchFamily="34" charset="0"/>
              <a:buChar char="•"/>
              <a:defRPr/>
            </a:pPr>
            <a:r>
              <a:rPr lang="en-US" dirty="0">
                <a:cs typeface="Times New Roman" pitchFamily="18" charset="0"/>
              </a:rPr>
              <a:t>The </a:t>
            </a:r>
            <a:r>
              <a:rPr lang="en-US" i="1" dirty="0" err="1">
                <a:cs typeface="Times New Roman" pitchFamily="18" charset="0"/>
              </a:rPr>
              <a:t>Chebychev</a:t>
            </a:r>
            <a:r>
              <a:rPr lang="en-US" i="1" dirty="0">
                <a:cs typeface="Times New Roman" pitchFamily="18" charset="0"/>
              </a:rPr>
              <a:t> distance</a:t>
            </a:r>
            <a:r>
              <a:rPr lang="en-US" dirty="0">
                <a:cs typeface="Times New Roman" pitchFamily="18" charset="0"/>
              </a:rPr>
              <a:t> between two objects is the maximum absolute difference in values for any variable.</a:t>
            </a:r>
          </a:p>
          <a:p>
            <a:pPr marL="182880" indent="-182880" eaLnBrk="1" hangingPunct="1">
              <a:buFont typeface="Arial" pitchFamily="34" charset="0"/>
              <a:buChar char="•"/>
              <a:defRPr/>
            </a:pPr>
            <a:endParaRPr lang="en-US" dirty="0"/>
          </a:p>
          <a:p>
            <a:pPr marL="182880" indent="-182880" eaLnBrk="1" hangingPunct="1">
              <a:buFont typeface="Arial" pitchFamily="34" charset="0"/>
              <a:buChar char="•"/>
              <a:defRPr/>
            </a:pP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17</a:t>
            </a:fld>
            <a:endParaRPr lang="en-US"/>
          </a:p>
        </p:txBody>
      </p:sp>
    </p:spTree>
    <p:extLst>
      <p:ext uri="{BB962C8B-B14F-4D97-AF65-F5344CB8AC3E}">
        <p14:creationId xmlns:p14="http://schemas.microsoft.com/office/powerpoint/2010/main" val="3529519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a:t>A</a:t>
            </a:r>
            <a:r>
              <a:rPr lang="en-US" baseline="0" dirty="0"/>
              <a:t> number of clustering methods exist for forming groups of objects.</a:t>
            </a:r>
          </a:p>
          <a:p>
            <a:pPr marL="228600" indent="-228600">
              <a:buFont typeface="Arial" pitchFamily="34" charset="0"/>
              <a:buChar char="•"/>
            </a:pPr>
            <a:r>
              <a:rPr lang="en-US" baseline="0" dirty="0"/>
              <a:t>The objective underlying each method is the same – to assign objects to groups so that there will be as much similarity within the groups and as much difference between the groups as possible. </a:t>
            </a:r>
          </a:p>
          <a:p>
            <a:pPr marL="228600" indent="-228600">
              <a:buFont typeface="Arial" pitchFamily="34" charset="0"/>
              <a:buChar char="•"/>
            </a:pPr>
            <a:r>
              <a:rPr lang="en-US" baseline="0" dirty="0"/>
              <a:t>The different methods can produce widely divergent results for the same data, and none of the methods is yet accepted as the “best” under all circumstances.</a:t>
            </a:r>
          </a:p>
          <a:p>
            <a:pPr marL="228600" indent="-228600">
              <a:buFont typeface="Arial" pitchFamily="34" charset="0"/>
              <a:buChar char="•"/>
            </a:pPr>
            <a:r>
              <a:rPr lang="en-US" baseline="0" dirty="0"/>
              <a:t>The researcher must be familiar with various methods and choose the one that is most compatible with the research project’s goals. </a:t>
            </a: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18</a:t>
            </a:fld>
            <a:endParaRPr lang="en-US" dirty="0"/>
          </a:p>
        </p:txBody>
      </p:sp>
    </p:spTree>
    <p:extLst>
      <p:ext uri="{BB962C8B-B14F-4D97-AF65-F5344CB8AC3E}">
        <p14:creationId xmlns:p14="http://schemas.microsoft.com/office/powerpoint/2010/main" val="319995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buSzTx/>
              <a:buFont typeface="Arial" pitchFamily="34" charset="0"/>
              <a:buChar char="•"/>
              <a:tabLst/>
              <a:defRPr/>
            </a:pPr>
            <a:r>
              <a:rPr lang="en-US" dirty="0">
                <a:cs typeface="Times New Roman" pitchFamily="18" charset="0"/>
              </a:rPr>
              <a:t>Hierarchical clustering is characterized by the development of a hierarchy or tree-like structure.  </a:t>
            </a:r>
          </a:p>
          <a:p>
            <a:pPr marL="228600" marR="0" indent="-228600" algn="l" defTabSz="914400" rtl="0" eaLnBrk="1" fontAlgn="auto" latinLnBrk="0" hangingPunct="1">
              <a:buSzTx/>
              <a:buFont typeface="Arial" pitchFamily="34" charset="0"/>
              <a:buChar char="•"/>
              <a:tabLst/>
              <a:defRPr/>
            </a:pPr>
            <a:r>
              <a:rPr lang="en-US" dirty="0">
                <a:cs typeface="Times New Roman" pitchFamily="18" charset="0"/>
              </a:rPr>
              <a:t>Hierarchical methods can be agglomerative or divisive.  </a:t>
            </a:r>
          </a:p>
          <a:p>
            <a:pPr marL="640080" lvl="1" indent="-182880">
              <a:buFont typeface="Arial" pitchFamily="34" charset="0"/>
              <a:buChar char="•"/>
            </a:pPr>
            <a:r>
              <a:rPr lang="en-US" dirty="0">
                <a:cs typeface="Times New Roman" pitchFamily="18" charset="0"/>
              </a:rPr>
              <a:t>Use when you don’t know how many segments</a:t>
            </a:r>
          </a:p>
          <a:p>
            <a:pPr marL="640080" lvl="1" indent="-182880">
              <a:buFont typeface="Arial" pitchFamily="34" charset="0"/>
              <a:buChar char="•"/>
            </a:pPr>
            <a:r>
              <a:rPr lang="en-US" dirty="0">
                <a:cs typeface="Times New Roman" pitchFamily="18" charset="0"/>
              </a:rPr>
              <a:t>Agglomerative clustering starts with each object in a separate cluster.  Clusters are formed by grouping objects into bigger and bigger clusters based on similarity.  This process continues until all objects are members of a single cluster.  </a:t>
            </a:r>
          </a:p>
          <a:p>
            <a:pPr marL="640080" marR="0" lvl="1" indent="-182880" algn="l" defTabSz="914400" rtl="0" eaLnBrk="1" fontAlgn="auto" latinLnBrk="0" hangingPunct="1">
              <a:buSzTx/>
              <a:buFont typeface="Arial" pitchFamily="34" charset="0"/>
              <a:buChar char="•"/>
              <a:tabLst/>
              <a:defRPr/>
            </a:pPr>
            <a:r>
              <a:rPr lang="en-US" dirty="0">
                <a:cs typeface="Times New Roman" pitchFamily="18" charset="0"/>
              </a:rPr>
              <a:t>Agglomerative methods are commonly used in marketing research. </a:t>
            </a:r>
          </a:p>
          <a:p>
            <a:pPr marL="640080" lvl="1" indent="-182880">
              <a:buFont typeface="Arial" pitchFamily="34" charset="0"/>
              <a:buChar char="•"/>
            </a:pPr>
            <a:r>
              <a:rPr lang="en-US" dirty="0">
                <a:cs typeface="Times New Roman" pitchFamily="18" charset="0"/>
              </a:rPr>
              <a:t>Divisive clustering starts with all the objects grouped in a single cluster.  Clusters are divided or split based on dissimilarity until each object is in a separate cluster. </a:t>
            </a:r>
          </a:p>
          <a:p>
            <a:pPr marL="182880" lvl="0" indent="-182880">
              <a:buFont typeface="Arial" pitchFamily="34" charset="0"/>
              <a:buChar char="•"/>
            </a:pPr>
            <a:r>
              <a:rPr lang="en-US" dirty="0">
                <a:cs typeface="Times New Roman" pitchFamily="18" charset="0"/>
              </a:rPr>
              <a:t>Non-hierarchical clustering (partitioning) procedures </a:t>
            </a:r>
          </a:p>
          <a:p>
            <a:pPr marL="640080" lvl="1" indent="-182880">
              <a:buFont typeface="Arial" pitchFamily="34" charset="0"/>
              <a:buChar char="•"/>
            </a:pPr>
            <a:r>
              <a:rPr lang="en-US" altLang="en-US" dirty="0"/>
              <a:t>Based on predetermined number of segments. </a:t>
            </a:r>
          </a:p>
          <a:p>
            <a:pPr marL="640080" lvl="1" indent="-182880">
              <a:buFont typeface="Arial" pitchFamily="34" charset="0"/>
              <a:buChar char="•"/>
            </a:pPr>
            <a:r>
              <a:rPr lang="en-US" altLang="en-US" dirty="0"/>
              <a:t>F</a:t>
            </a:r>
            <a:r>
              <a:rPr lang="en-US" dirty="0">
                <a:cs typeface="Times New Roman" pitchFamily="18" charset="0"/>
              </a:rPr>
              <a:t>irst assign or determine one of more cluster centers, and then group all objects within a specified threshold value from the centers. </a:t>
            </a:r>
          </a:p>
        </p:txBody>
      </p:sp>
      <p:sp>
        <p:nvSpPr>
          <p:cNvPr id="4" name="Slide Number Placeholder 3"/>
          <p:cNvSpPr>
            <a:spLocks noGrp="1"/>
          </p:cNvSpPr>
          <p:nvPr>
            <p:ph type="sldNum" sz="quarter" idx="10"/>
          </p:nvPr>
        </p:nvSpPr>
        <p:spPr/>
        <p:txBody>
          <a:bodyPr/>
          <a:lstStyle/>
          <a:p>
            <a:fld id="{CC7B53A9-86E9-4CFA-85A0-7CA731B2D2C4}" type="slidenum">
              <a:rPr lang="en-US" smtClean="0"/>
              <a:pPr/>
              <a:t>19</a:t>
            </a:fld>
            <a:endParaRPr lang="en-US"/>
          </a:p>
        </p:txBody>
      </p:sp>
    </p:spTree>
    <p:extLst>
      <p:ext uri="{BB962C8B-B14F-4D97-AF65-F5344CB8AC3E}">
        <p14:creationId xmlns:p14="http://schemas.microsoft.com/office/powerpoint/2010/main" val="322688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spcBef>
                <a:spcPct val="0"/>
              </a:spcBef>
            </a:pPr>
            <a:r>
              <a:rPr lang="en-US" altLang="en-US" b="0" dirty="0"/>
              <a:t>Different Hierarchical Methods:</a:t>
            </a:r>
          </a:p>
          <a:p>
            <a:pPr marL="226800" lvl="3" indent="-226800">
              <a:spcBef>
                <a:spcPct val="0"/>
              </a:spcBef>
              <a:buFont typeface="Arial" panose="020B0604020202020204" pitchFamily="34" charset="0"/>
              <a:buChar char="•"/>
            </a:pPr>
            <a:r>
              <a:rPr lang="en-US" altLang="en-US" b="0" dirty="0"/>
              <a:t>Single-linkage is probably the most versatile algorithm, but poorly delineated cluster structures within the data produce unacceptable snakelike “chains” for clusters.</a:t>
            </a:r>
          </a:p>
          <a:p>
            <a:pPr marL="226800" lvl="3" indent="-226800">
              <a:spcBef>
                <a:spcPct val="0"/>
              </a:spcBef>
              <a:buFont typeface="Arial" panose="020B0604020202020204" pitchFamily="34" charset="0"/>
              <a:buChar char="•"/>
            </a:pPr>
            <a:r>
              <a:rPr lang="en-US" altLang="en-US" b="0" dirty="0"/>
              <a:t>Complete linkage eliminates the chaining problem, but only considers the outermost observations in a cluster, thus impacted by outliers.</a:t>
            </a:r>
          </a:p>
          <a:p>
            <a:pPr marL="226800" lvl="3" indent="-226800">
              <a:spcBef>
                <a:spcPct val="0"/>
              </a:spcBef>
              <a:buFont typeface="Arial" panose="020B0604020202020204" pitchFamily="34" charset="0"/>
              <a:buChar char="•"/>
            </a:pPr>
            <a:r>
              <a:rPr lang="en-US" altLang="en-US" b="0" dirty="0"/>
              <a:t>Average linkage is based on the average similarity of all individuals in a cluster and tends to generate clusters with small within-cluster variation and is less affected by outliers.</a:t>
            </a:r>
          </a:p>
          <a:p>
            <a:pPr marL="226800" lvl="3" indent="-226800">
              <a:spcBef>
                <a:spcPct val="0"/>
              </a:spcBef>
              <a:buFont typeface="Arial" panose="020B0604020202020204" pitchFamily="34" charset="0"/>
              <a:buChar char="•"/>
            </a:pPr>
            <a:r>
              <a:rPr lang="en-US" altLang="en-US" b="0" dirty="0"/>
              <a:t>Centroid linkage measures distance between cluster centroids and like average linkage, is less affected by outliers.</a:t>
            </a:r>
          </a:p>
          <a:p>
            <a:pPr marL="226800" lvl="3" indent="-226800">
              <a:spcBef>
                <a:spcPct val="0"/>
              </a:spcBef>
              <a:buFont typeface="Arial" panose="020B0604020202020204" pitchFamily="34" charset="0"/>
              <a:buChar char="•"/>
            </a:pPr>
            <a:r>
              <a:rPr lang="en-US" altLang="en-US" b="0" dirty="0"/>
              <a:t>Ward’s is based on the total sum of squares within clusters and is most appropriate when the researcher expects somewhat equally sized clusters.  But it is easily distorted by outliers.</a:t>
            </a:r>
          </a:p>
          <a:p>
            <a:pPr marL="226800" indent="-22680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20</a:t>
            </a:fld>
            <a:endParaRPr lang="en-US"/>
          </a:p>
        </p:txBody>
      </p:sp>
    </p:spTree>
    <p:extLst>
      <p:ext uri="{BB962C8B-B14F-4D97-AF65-F5344CB8AC3E}">
        <p14:creationId xmlns:p14="http://schemas.microsoft.com/office/powerpoint/2010/main" val="90595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cs typeface="Times New Roman" pitchFamily="18" charset="0"/>
              </a:rPr>
              <a:t>The </a:t>
            </a:r>
            <a:r>
              <a:rPr lang="en-US" sz="1200" b="1" dirty="0">
                <a:cs typeface="Times New Roman" pitchFamily="18" charset="0"/>
              </a:rPr>
              <a:t>single linkage</a:t>
            </a:r>
            <a:r>
              <a:rPr lang="en-US" sz="1200" dirty="0">
                <a:cs typeface="Times New Roman" pitchFamily="18" charset="0"/>
              </a:rPr>
              <a:t> method is based on minimum distance, or the nearest neighbor rule.  At every stage, the distance between two clusters is the distance between their two closest points</a:t>
            </a:r>
          </a:p>
          <a:p>
            <a:endParaRPr lang="en-US" sz="1200" dirty="0">
              <a:cs typeface="Times New Roman" pitchFamily="18" charset="0"/>
            </a:endParaRPr>
          </a:p>
          <a:p>
            <a:pPr marL="228600" indent="-226800">
              <a:buFont typeface="Arial" pitchFamily="34" charset="0"/>
              <a:buChar char="•"/>
            </a:pPr>
            <a:r>
              <a:rPr lang="en-US" dirty="0"/>
              <a:t>Determine</a:t>
            </a:r>
            <a:r>
              <a:rPr lang="en-US" baseline="0" dirty="0"/>
              <a:t> the smallest distance between members of each segment</a:t>
            </a:r>
            <a:endParaRPr lang="en-US" dirty="0"/>
          </a:p>
          <a:p>
            <a:pPr marL="228600" indent="-226800">
              <a:buFont typeface="Arial" pitchFamily="34" charset="0"/>
              <a:buChar char="•"/>
            </a:pPr>
            <a:r>
              <a:rPr lang="en-GB" dirty="0"/>
              <a:t>The two clusters with the </a:t>
            </a:r>
            <a:r>
              <a:rPr lang="en-GB" b="1" dirty="0"/>
              <a:t>smallest</a:t>
            </a:r>
            <a:r>
              <a:rPr lang="en-GB" dirty="0"/>
              <a:t> </a:t>
            </a:r>
            <a:r>
              <a:rPr lang="en-GB" b="1" dirty="0"/>
              <a:t>minimum</a:t>
            </a:r>
            <a:r>
              <a:rPr lang="en-GB" dirty="0"/>
              <a:t> pairwise distance</a:t>
            </a:r>
          </a:p>
          <a:p>
            <a:pPr marL="182880" indent="-226800">
              <a:buFont typeface="Arial" pitchFamily="34" charset="0"/>
              <a:buChar char="•"/>
            </a:pPr>
            <a:r>
              <a:rPr lang="en-US" dirty="0"/>
              <a:t>Idea is that new member will be</a:t>
            </a:r>
          </a:p>
          <a:p>
            <a:pPr marL="640080" lvl="2" indent="-182880">
              <a:buFont typeface="Arial" pitchFamily="34" charset="0"/>
              <a:buChar char="•"/>
            </a:pPr>
            <a:r>
              <a:rPr lang="en-US" dirty="0"/>
              <a:t>Similar to at least one existing member </a:t>
            </a:r>
          </a:p>
          <a:p>
            <a:pPr marL="640080" lvl="2" indent="-182880">
              <a:buFont typeface="Arial" pitchFamily="34" charset="0"/>
              <a:buChar char="•"/>
            </a:pPr>
            <a:r>
              <a:rPr lang="en-US" dirty="0"/>
              <a:t>More similar than all potential new members</a:t>
            </a:r>
          </a:p>
          <a:p>
            <a:pPr marL="182880" lvl="1" indent="-226800">
              <a:buFont typeface="Arial" pitchFamily="34" charset="0"/>
              <a:buChar char="•"/>
            </a:pPr>
            <a:r>
              <a:rPr lang="en-US" dirty="0"/>
              <a:t>May result in “chaining”</a:t>
            </a: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21</a:t>
            </a:fld>
            <a:endParaRPr lang="en-US"/>
          </a:p>
        </p:txBody>
      </p:sp>
    </p:spTree>
    <p:extLst>
      <p:ext uri="{BB962C8B-B14F-4D97-AF65-F5344CB8AC3E}">
        <p14:creationId xmlns:p14="http://schemas.microsoft.com/office/powerpoint/2010/main" val="188944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reminder</a:t>
            </a:r>
            <a:r>
              <a:rPr lang="en-GB" baseline="0" dirty="0"/>
              <a:t> </a:t>
            </a:r>
          </a:p>
          <a:p>
            <a:pPr marL="228600" indent="-228600">
              <a:buAutoNum type="arabicPeriod"/>
            </a:pPr>
            <a:r>
              <a:rPr lang="en-GB" baseline="0" dirty="0"/>
              <a:t>Factor analysis groups variables (columns in SPSS)</a:t>
            </a:r>
          </a:p>
          <a:p>
            <a:pPr marL="228600" indent="-228600">
              <a:buAutoNum type="arabicPeriod"/>
            </a:pPr>
            <a:r>
              <a:rPr lang="en-GB" baseline="0" dirty="0"/>
              <a:t>Cluster Analysis Groups observations (rows in SPSS)</a:t>
            </a:r>
            <a:endParaRPr lang="en-GB" dirty="0"/>
          </a:p>
          <a:p>
            <a:endParaRPr lang="en-GB"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4</a:t>
            </a:fld>
            <a:endParaRPr lang="en-US" dirty="0"/>
          </a:p>
        </p:txBody>
      </p:sp>
    </p:spTree>
    <p:extLst>
      <p:ext uri="{BB962C8B-B14F-4D97-AF65-F5344CB8AC3E}">
        <p14:creationId xmlns:p14="http://schemas.microsoft.com/office/powerpoint/2010/main" val="741018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cs typeface="Times New Roman" pitchFamily="18" charset="0"/>
              </a:rPr>
              <a:t>The </a:t>
            </a:r>
            <a:r>
              <a:rPr lang="en-US" sz="1200" b="1" dirty="0">
                <a:cs typeface="Times New Roman" pitchFamily="18" charset="0"/>
              </a:rPr>
              <a:t>complete linkage</a:t>
            </a:r>
            <a:r>
              <a:rPr lang="en-US" sz="1200" dirty="0">
                <a:cs typeface="Times New Roman" pitchFamily="18" charset="0"/>
              </a:rPr>
              <a:t> method is similar to single linkage, except that it is based on the maximum distance or the furthest neighbor approach.  In complete linkage, the distance between two clusters is calculated as the distance between their two furthest points.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cs typeface="Times New Roman" pitchFamily="18" charset="0"/>
            </a:endParaRPr>
          </a:p>
          <a:p>
            <a:pPr marL="228600" indent="-228600">
              <a:buFont typeface="Arial" pitchFamily="34" charset="0"/>
              <a:buChar char="•"/>
            </a:pPr>
            <a:r>
              <a:rPr lang="en-US" dirty="0"/>
              <a:t>Determine</a:t>
            </a:r>
            <a:r>
              <a:rPr lang="en-US" baseline="0" dirty="0"/>
              <a:t> the largest distance between members of each segment</a:t>
            </a:r>
            <a:endParaRPr lang="en-US" dirty="0"/>
          </a:p>
          <a:p>
            <a:pPr marL="228600" indent="-228600">
              <a:buFont typeface="Arial" pitchFamily="34" charset="0"/>
              <a:buChar char="•"/>
            </a:pPr>
            <a:r>
              <a:rPr lang="en-GB" dirty="0"/>
              <a:t>The two clusters with the </a:t>
            </a:r>
            <a:r>
              <a:rPr lang="en-GB" b="1" dirty="0"/>
              <a:t>smallest</a:t>
            </a:r>
            <a:r>
              <a:rPr lang="en-GB" dirty="0"/>
              <a:t> </a:t>
            </a:r>
            <a:r>
              <a:rPr lang="en-GB" b="1" dirty="0"/>
              <a:t>maximum</a:t>
            </a:r>
            <a:r>
              <a:rPr lang="en-GB" dirty="0"/>
              <a:t> pairwise distance</a:t>
            </a:r>
          </a:p>
          <a:p>
            <a:pPr marL="228600" indent="-228600">
              <a:buFont typeface="Arial" pitchFamily="34" charset="0"/>
              <a:buChar char="•"/>
            </a:pPr>
            <a:r>
              <a:rPr lang="en-US" dirty="0"/>
              <a:t>Idea is that new member will be “close” to all members of cluster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cs typeface="Times New Roman" pitchFamily="18" charset="0"/>
            </a:endParaRPr>
          </a:p>
        </p:txBody>
      </p:sp>
      <p:sp>
        <p:nvSpPr>
          <p:cNvPr id="4" name="Slide Number Placeholder 3"/>
          <p:cNvSpPr>
            <a:spLocks noGrp="1"/>
          </p:cNvSpPr>
          <p:nvPr>
            <p:ph type="sldNum" sz="quarter" idx="10"/>
          </p:nvPr>
        </p:nvSpPr>
        <p:spPr/>
        <p:txBody>
          <a:bodyPr/>
          <a:lstStyle/>
          <a:p>
            <a:fld id="{CC7B53A9-86E9-4CFA-85A0-7CA731B2D2C4}" type="slidenum">
              <a:rPr lang="en-US" smtClean="0"/>
              <a:pPr/>
              <a:t>22</a:t>
            </a:fld>
            <a:endParaRPr lang="en-US"/>
          </a:p>
        </p:txBody>
      </p:sp>
    </p:spTree>
    <p:extLst>
      <p:ext uri="{BB962C8B-B14F-4D97-AF65-F5344CB8AC3E}">
        <p14:creationId xmlns:p14="http://schemas.microsoft.com/office/powerpoint/2010/main" val="284686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cs typeface="Times New Roman" pitchFamily="18" charset="0"/>
              </a:rPr>
              <a:t>The </a:t>
            </a:r>
            <a:r>
              <a:rPr lang="en-US" sz="1200" b="1" dirty="0">
                <a:cs typeface="Times New Roman" pitchFamily="18" charset="0"/>
              </a:rPr>
              <a:t>average linkage</a:t>
            </a:r>
            <a:r>
              <a:rPr lang="en-US" sz="1200" dirty="0">
                <a:cs typeface="Times New Roman" pitchFamily="18" charset="0"/>
              </a:rPr>
              <a:t> method also works similarly.  However, in this method, the distance between two clusters is defined as the average of the distances between all pairs of objects, where one member of the pair is from each of the clusters </a:t>
            </a:r>
          </a:p>
          <a:p>
            <a:endParaRPr lang="en-US" sz="1200" dirty="0">
              <a:cs typeface="Times New Roman" pitchFamily="18" charset="0"/>
            </a:endParaRPr>
          </a:p>
          <a:p>
            <a:pPr marL="228600" indent="-228600">
              <a:buFont typeface="Arial" pitchFamily="34" charset="0"/>
              <a:buChar char="•"/>
            </a:pPr>
            <a:r>
              <a:rPr lang="en-US" dirty="0"/>
              <a:t>Calculate the average distance between each cluster (based on all member pairs)</a:t>
            </a:r>
          </a:p>
          <a:p>
            <a:pPr marL="228600" indent="-228600">
              <a:buFont typeface="Arial" pitchFamily="34" charset="0"/>
              <a:buChar char="•"/>
            </a:pPr>
            <a:r>
              <a:rPr lang="en-US" dirty="0"/>
              <a:t>Join the cluster with</a:t>
            </a:r>
            <a:r>
              <a:rPr lang="en-US" baseline="0" dirty="0"/>
              <a:t> the </a:t>
            </a:r>
            <a:r>
              <a:rPr lang="en-US" b="1" baseline="0" dirty="0"/>
              <a:t>smallest average</a:t>
            </a:r>
          </a:p>
          <a:p>
            <a:pPr marL="228600" indent="-228600">
              <a:buFont typeface="Arial" pitchFamily="34" charset="0"/>
              <a:buChar char="•"/>
            </a:pPr>
            <a:r>
              <a:rPr lang="en-US" dirty="0"/>
              <a:t>Idea is that new member will be “close” to an average member of cluster</a:t>
            </a:r>
          </a:p>
          <a:p>
            <a:pPr marL="228600" indent="-228600">
              <a:buFont typeface="Arial" pitchFamily="34" charset="0"/>
              <a:buChar char="•"/>
            </a:pPr>
            <a:r>
              <a:rPr lang="en-US" dirty="0"/>
              <a:t>Good compromise of previous</a:t>
            </a:r>
            <a:r>
              <a:rPr lang="en-US" baseline="0" dirty="0"/>
              <a:t> two linkage options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23</a:t>
            </a:fld>
            <a:endParaRPr lang="en-US"/>
          </a:p>
        </p:txBody>
      </p:sp>
    </p:spTree>
    <p:extLst>
      <p:ext uri="{BB962C8B-B14F-4D97-AF65-F5344CB8AC3E}">
        <p14:creationId xmlns:p14="http://schemas.microsoft.com/office/powerpoint/2010/main" val="3795191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similarity</a:t>
            </a:r>
            <a:r>
              <a:rPr lang="en-GB" baseline="0" dirty="0"/>
              <a:t> of two clusters is determined by the closeness of the centroid.</a:t>
            </a:r>
          </a:p>
          <a:p>
            <a:endParaRPr lang="en-GB" baseline="0" dirty="0"/>
          </a:p>
          <a:p>
            <a:pPr marL="228600" indent="-228600">
              <a:buFont typeface="Arial" panose="020B0604020202020204" pitchFamily="34" charset="0"/>
              <a:buChar char="•"/>
            </a:pPr>
            <a:r>
              <a:rPr lang="en-GB" baseline="0" dirty="0"/>
              <a:t>Measure the distance between all the centroids</a:t>
            </a:r>
          </a:p>
          <a:p>
            <a:pPr marL="228600" indent="-228600">
              <a:buFont typeface="Arial" panose="020B0604020202020204" pitchFamily="34" charset="0"/>
              <a:buChar char="•"/>
            </a:pPr>
            <a:r>
              <a:rPr lang="en-GB" baseline="0" dirty="0"/>
              <a:t>Group the closest centroids</a:t>
            </a:r>
          </a:p>
          <a:p>
            <a:pPr marL="228600" indent="-228600">
              <a:buFont typeface="Arial" panose="020B0604020202020204" pitchFamily="34" charset="0"/>
              <a:buChar char="•"/>
            </a:pPr>
            <a:r>
              <a:rPr lang="en-GB" baseline="0" dirty="0"/>
              <a:t>The centre point moves quite a bit with each iteration so the clusters can overlap</a:t>
            </a:r>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24</a:t>
            </a:fld>
            <a:endParaRPr lang="en-US"/>
          </a:p>
        </p:txBody>
      </p:sp>
    </p:spTree>
    <p:extLst>
      <p:ext uri="{BB962C8B-B14F-4D97-AF65-F5344CB8AC3E}">
        <p14:creationId xmlns:p14="http://schemas.microsoft.com/office/powerpoint/2010/main" val="2570523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Times New Roman" pitchFamily="18" charset="0"/>
              </a:rPr>
              <a:t>A commonly used variance method is the </a:t>
            </a:r>
            <a:r>
              <a:rPr lang="en-US" b="1" dirty="0">
                <a:cs typeface="Times New Roman" pitchFamily="18" charset="0"/>
              </a:rPr>
              <a:t>Ward's procedure</a:t>
            </a:r>
            <a:r>
              <a:rPr lang="en-US" dirty="0">
                <a:cs typeface="Times New Roman" pitchFamily="18" charset="0"/>
              </a:rPr>
              <a:t>.  For each cluster, the means for all the variables are computed.  Then, for each object, the squared Euclidean distance to the cluster means is calculated. These distances are summed for all the objects.  At each stage, the two clusters with the smallest increase in the overall sum of squares within cluster distances are combined.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Times New Roman" pitchFamily="18" charset="0"/>
            </a:endParaRPr>
          </a:p>
          <a:p>
            <a:pPr marL="182880" indent="-182880" eaLnBrk="1" hangingPunct="1">
              <a:buFont typeface="Arial" pitchFamily="34" charset="0"/>
              <a:buChar char="•"/>
              <a:defRPr/>
            </a:pPr>
            <a:r>
              <a:rPr lang="en-US" dirty="0"/>
              <a:t>Measure the variance</a:t>
            </a:r>
          </a:p>
          <a:p>
            <a:pPr marL="640080" lvl="2" indent="-182880" eaLnBrk="1" hangingPunct="1">
              <a:buFont typeface="Arial" pitchFamily="34" charset="0"/>
              <a:buChar char="•"/>
              <a:defRPr/>
            </a:pPr>
            <a:r>
              <a:rPr lang="en-US" dirty="0"/>
              <a:t>For each possible new entrant</a:t>
            </a:r>
          </a:p>
          <a:p>
            <a:pPr marL="640080" lvl="2" indent="-182880" eaLnBrk="1" hangingPunct="1">
              <a:buFont typeface="Arial" pitchFamily="34" charset="0"/>
              <a:buChar char="•"/>
              <a:defRPr/>
            </a:pPr>
            <a:r>
              <a:rPr lang="en-US" dirty="0"/>
              <a:t>Given the appropriate center point of segment</a:t>
            </a:r>
          </a:p>
          <a:p>
            <a:pPr marL="182880" indent="-182880" eaLnBrk="1" hangingPunct="1">
              <a:buFont typeface="Arial" pitchFamily="34" charset="0"/>
              <a:buChar char="•"/>
              <a:defRPr/>
            </a:pPr>
            <a:r>
              <a:rPr lang="en-US" dirty="0"/>
              <a:t>Add new member that provides lowest variance</a:t>
            </a:r>
          </a:p>
          <a:p>
            <a:pPr marL="182880" indent="-182880" eaLnBrk="1" hangingPunct="1">
              <a:buFont typeface="Arial" pitchFamily="34" charset="0"/>
              <a:buChar char="•"/>
              <a:defRPr/>
            </a:pPr>
            <a:r>
              <a:rPr lang="en-US" dirty="0"/>
              <a:t>Idea: Lower variance implies more similarity across all members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cs typeface="Times New Roman" pitchFamily="18" charset="0"/>
            </a:endParaRPr>
          </a:p>
        </p:txBody>
      </p:sp>
      <p:sp>
        <p:nvSpPr>
          <p:cNvPr id="4" name="Slide Number Placeholder 3"/>
          <p:cNvSpPr>
            <a:spLocks noGrp="1"/>
          </p:cNvSpPr>
          <p:nvPr>
            <p:ph type="sldNum" sz="quarter" idx="10"/>
          </p:nvPr>
        </p:nvSpPr>
        <p:spPr/>
        <p:txBody>
          <a:bodyPr/>
          <a:lstStyle/>
          <a:p>
            <a:fld id="{CC7B53A9-86E9-4CFA-85A0-7CA731B2D2C4}" type="slidenum">
              <a:rPr lang="en-US" smtClean="0"/>
              <a:pPr/>
              <a:t>25</a:t>
            </a:fld>
            <a:endParaRPr lang="en-US"/>
          </a:p>
        </p:txBody>
      </p:sp>
    </p:spTree>
    <p:extLst>
      <p:ext uri="{BB962C8B-B14F-4D97-AF65-F5344CB8AC3E}">
        <p14:creationId xmlns:p14="http://schemas.microsoft.com/office/powerpoint/2010/main" val="2323497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sz="1200" dirty="0">
                <a:cs typeface="Times New Roman" pitchFamily="18" charset="0"/>
              </a:rPr>
              <a:t>Theoretical, conceptual, or practical considerations may suggest a certain number of clusters.  </a:t>
            </a:r>
          </a:p>
          <a:p>
            <a:pPr marL="228600" indent="-228600">
              <a:buFont typeface="Arial" pitchFamily="34" charset="0"/>
              <a:buChar char="•"/>
            </a:pPr>
            <a:r>
              <a:rPr lang="en-US" sz="1200" dirty="0">
                <a:cs typeface="Times New Roman" pitchFamily="18" charset="0"/>
              </a:rPr>
              <a:t>In hierarchical clustering, the distances at which clusters are combined can be used as criteria.  This information can be obtained from the agglomeration schedule or from the dendrogram.  </a:t>
            </a:r>
          </a:p>
          <a:p>
            <a:pPr marL="228600" indent="-228600">
              <a:buFont typeface="Arial" pitchFamily="34" charset="0"/>
              <a:buChar char="•"/>
            </a:pPr>
            <a:r>
              <a:rPr lang="en-US" sz="1200" dirty="0">
                <a:cs typeface="Times New Roman" pitchFamily="18" charset="0"/>
              </a:rPr>
              <a:t>The relative sizes of the clusters should be meaningful. </a:t>
            </a:r>
          </a:p>
          <a:p>
            <a:pPr marL="228600" indent="-22860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26</a:t>
            </a:fld>
            <a:endParaRPr lang="en-US"/>
          </a:p>
        </p:txBody>
      </p:sp>
    </p:spTree>
    <p:extLst>
      <p:ext uri="{BB962C8B-B14F-4D97-AF65-F5344CB8AC3E}">
        <p14:creationId xmlns:p14="http://schemas.microsoft.com/office/powerpoint/2010/main" val="4249870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dirty="0"/>
              <a:t>Open </a:t>
            </a:r>
            <a:r>
              <a:rPr lang="en-US" b="1" dirty="0"/>
              <a:t>Attitude towards </a:t>
            </a:r>
            <a:r>
              <a:rPr lang="en-US" b="1" dirty="0" err="1"/>
              <a:t>shopping.sav</a:t>
            </a:r>
            <a:endParaRPr lang="en-US" b="1" dirty="0"/>
          </a:p>
          <a:p>
            <a:pPr marL="0" indent="0">
              <a:buFont typeface="Arial" pitchFamily="34" charset="0"/>
              <a:buNone/>
            </a:pPr>
            <a:endParaRPr lang="en-US" dirty="0"/>
          </a:p>
          <a:p>
            <a:pPr marL="0" indent="0">
              <a:buFont typeface="Arial" pitchFamily="34" charset="0"/>
              <a:buNone/>
            </a:pPr>
            <a:r>
              <a:rPr lang="en-US" dirty="0"/>
              <a:t>Considering clustering consumers based on attitudes toward shopping. Based on past research, six attitudinal variables were identified. Consumers were asked to express their degree of agreement with the following statements on a 7-point scale (1 = Strongly disagree, 7 = Strongly agree).</a:t>
            </a:r>
          </a:p>
          <a:p>
            <a:pPr marL="0" indent="0">
              <a:buFont typeface="Arial" pitchFamily="34" charset="0"/>
              <a:buNone/>
            </a:pPr>
            <a:endParaRPr lang="en-US" dirty="0"/>
          </a:p>
          <a:p>
            <a:pPr marL="228600" indent="-228600">
              <a:buFont typeface="Arial" pitchFamily="34" charset="0"/>
              <a:buChar char="•"/>
            </a:pPr>
            <a:r>
              <a:rPr lang="en-US" dirty="0"/>
              <a:t>V1: Shopping is fun.</a:t>
            </a:r>
          </a:p>
          <a:p>
            <a:pPr marL="228600" indent="-228600">
              <a:buFont typeface="Arial" pitchFamily="34" charset="0"/>
              <a:buChar char="•"/>
            </a:pPr>
            <a:r>
              <a:rPr lang="en-US" dirty="0"/>
              <a:t>V2: Shopping is bad for your budget.</a:t>
            </a:r>
          </a:p>
          <a:p>
            <a:pPr marL="228600" indent="-228600">
              <a:buFont typeface="Arial" pitchFamily="34" charset="0"/>
              <a:buChar char="•"/>
            </a:pPr>
            <a:r>
              <a:rPr lang="en-US" dirty="0"/>
              <a:t>V3: I combine shopping with eating out.</a:t>
            </a:r>
          </a:p>
          <a:p>
            <a:pPr marL="228600" indent="-228600">
              <a:buFont typeface="Arial" pitchFamily="34" charset="0"/>
              <a:buChar char="•"/>
            </a:pPr>
            <a:r>
              <a:rPr lang="en-US" dirty="0"/>
              <a:t>V4: I try to get the best buys when shopping.</a:t>
            </a:r>
          </a:p>
          <a:p>
            <a:pPr marL="228600" indent="-228600">
              <a:buFont typeface="Arial" pitchFamily="34" charset="0"/>
              <a:buChar char="•"/>
            </a:pPr>
            <a:r>
              <a:rPr lang="en-US" dirty="0"/>
              <a:t>V5: I don’t care about shopping.</a:t>
            </a:r>
          </a:p>
          <a:p>
            <a:pPr marL="228600" indent="-228600">
              <a:buFont typeface="Arial" pitchFamily="34" charset="0"/>
              <a:buChar char="•"/>
            </a:pPr>
            <a:r>
              <a:rPr lang="en-US" dirty="0"/>
              <a:t>V6: You can save a lot of money by comparing prices.</a:t>
            </a:r>
          </a:p>
        </p:txBody>
      </p:sp>
      <p:sp>
        <p:nvSpPr>
          <p:cNvPr id="4" name="Slide Number Placeholder 3"/>
          <p:cNvSpPr>
            <a:spLocks noGrp="1"/>
          </p:cNvSpPr>
          <p:nvPr>
            <p:ph type="sldNum" sz="quarter" idx="10"/>
          </p:nvPr>
        </p:nvSpPr>
        <p:spPr/>
        <p:txBody>
          <a:bodyPr/>
          <a:lstStyle/>
          <a:p>
            <a:fld id="{CC7B53A9-86E9-4CFA-85A0-7CA731B2D2C4}" type="slidenum">
              <a:rPr lang="en-US" smtClean="0"/>
              <a:pPr/>
              <a:t>27</a:t>
            </a:fld>
            <a:endParaRPr lang="en-US"/>
          </a:p>
        </p:txBody>
      </p:sp>
    </p:spTree>
    <p:extLst>
      <p:ext uri="{BB962C8B-B14F-4D97-AF65-F5344CB8AC3E}">
        <p14:creationId xmlns:p14="http://schemas.microsoft.com/office/powerpoint/2010/main" val="13255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Analyze </a:t>
            </a:r>
            <a:r>
              <a:rPr lang="en-US" dirty="0">
                <a:cs typeface="Arial"/>
              </a:rPr>
              <a:t>→ Classify → Hierarchical Cluster…</a:t>
            </a:r>
          </a:p>
          <a:p>
            <a:r>
              <a:rPr lang="en-US" dirty="0">
                <a:cs typeface="Arial"/>
              </a:rPr>
              <a:t>Move V1 – V6 to variables box</a:t>
            </a: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28</a:t>
            </a:fld>
            <a:endParaRPr lang="en-US"/>
          </a:p>
        </p:txBody>
      </p:sp>
    </p:spTree>
    <p:extLst>
      <p:ext uri="{BB962C8B-B14F-4D97-AF65-F5344CB8AC3E}">
        <p14:creationId xmlns:p14="http://schemas.microsoft.com/office/powerpoint/2010/main" val="2681834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lvl="0" indent="-228600">
              <a:buFont typeface="Arial" panose="020B0604020202020204" pitchFamily="34" charset="0"/>
              <a:buChar char="•"/>
            </a:pPr>
            <a:r>
              <a:rPr lang="en-US" dirty="0"/>
              <a:t>Statistics Box</a:t>
            </a:r>
          </a:p>
          <a:p>
            <a:pPr marL="685800" lvl="1" indent="-228600">
              <a:buFont typeface="Arial" panose="020B0604020202020204" pitchFamily="34" charset="0"/>
              <a:buChar char="•"/>
            </a:pPr>
            <a:r>
              <a:rPr lang="en-US" dirty="0"/>
              <a:t>Be sure agglomeration schedule is ticked</a:t>
            </a:r>
          </a:p>
          <a:p>
            <a:pPr marL="685800" lvl="1" indent="-228600">
              <a:buFont typeface="Arial" panose="020B0604020202020204" pitchFamily="34" charset="0"/>
              <a:buChar char="•"/>
            </a:pPr>
            <a:r>
              <a:rPr lang="en-US" dirty="0"/>
              <a:t>Tick</a:t>
            </a:r>
            <a:r>
              <a:rPr lang="en-US" baseline="0" dirty="0"/>
              <a:t> Range of Solutions then Insert:</a:t>
            </a:r>
          </a:p>
          <a:p>
            <a:pPr marL="1143000" lvl="2" indent="-228600">
              <a:buFont typeface="Arial" panose="020B0604020202020204" pitchFamily="34" charset="0"/>
              <a:buChar char="•"/>
            </a:pPr>
            <a:r>
              <a:rPr lang="en-US" baseline="0" dirty="0"/>
              <a:t>Min = 3</a:t>
            </a:r>
          </a:p>
          <a:p>
            <a:pPr marL="1143000" lvl="2" indent="-228600">
              <a:buFont typeface="Arial" panose="020B0604020202020204" pitchFamily="34" charset="0"/>
              <a:buChar char="•"/>
            </a:pPr>
            <a:r>
              <a:rPr lang="en-US" baseline="0" dirty="0"/>
              <a:t>Max = 5</a:t>
            </a:r>
          </a:p>
          <a:p>
            <a:pPr marL="228600" lvl="0" indent="-228600">
              <a:buFont typeface="Arial" panose="020B0604020202020204" pitchFamily="34" charset="0"/>
              <a:buChar char="•"/>
            </a:pPr>
            <a:r>
              <a:rPr lang="en-US" baseline="0" dirty="0"/>
              <a:t>Plots Box</a:t>
            </a:r>
          </a:p>
          <a:p>
            <a:pPr marL="685800" lvl="1" indent="-228600">
              <a:buFont typeface="Arial" panose="020B0604020202020204" pitchFamily="34" charset="0"/>
              <a:buChar char="•"/>
            </a:pPr>
            <a:r>
              <a:rPr lang="en-US" baseline="0" dirty="0"/>
              <a:t>Tick </a:t>
            </a:r>
            <a:r>
              <a:rPr lang="en-US" baseline="0" dirty="0" err="1"/>
              <a:t>Dendrogram</a:t>
            </a:r>
            <a:endParaRPr lang="en-US" baseline="0"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29</a:t>
            </a:fld>
            <a:endParaRPr lang="en-US"/>
          </a:p>
        </p:txBody>
      </p:sp>
    </p:spTree>
    <p:extLst>
      <p:ext uri="{BB962C8B-B14F-4D97-AF65-F5344CB8AC3E}">
        <p14:creationId xmlns:p14="http://schemas.microsoft.com/office/powerpoint/2010/main" val="326695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anose="020B0604020202020204" pitchFamily="34" charset="0"/>
              <a:buChar char="•"/>
            </a:pPr>
            <a:r>
              <a:rPr lang="en-US" dirty="0"/>
              <a:t>Method Box</a:t>
            </a:r>
          </a:p>
          <a:p>
            <a:pPr marL="685800" lvl="1" indent="-228600">
              <a:buFont typeface="Arial" panose="020B0604020202020204" pitchFamily="34" charset="0"/>
              <a:buChar char="•"/>
            </a:pPr>
            <a:r>
              <a:rPr lang="en-US" baseline="0" dirty="0"/>
              <a:t>Between Groups – Average Linkage</a:t>
            </a:r>
          </a:p>
          <a:p>
            <a:pPr marL="685800" lvl="1" indent="-228600">
              <a:buFont typeface="Arial" panose="020B0604020202020204" pitchFamily="34" charset="0"/>
              <a:buChar char="•"/>
            </a:pPr>
            <a:r>
              <a:rPr lang="en-US" baseline="0" dirty="0"/>
              <a:t>Distance: Euclidean Distance (Not squared Euclidean distance)</a:t>
            </a:r>
          </a:p>
          <a:p>
            <a:pPr marL="685800" lvl="1" indent="-228600">
              <a:buFont typeface="Arial" panose="020B0604020202020204" pitchFamily="34" charset="0"/>
              <a:buChar char="•"/>
            </a:pPr>
            <a:endParaRPr lang="en-US" baseline="0" dirty="0"/>
          </a:p>
          <a:p>
            <a:pPr marL="228600" lvl="0" indent="-228600">
              <a:buFont typeface="Arial" panose="020B0604020202020204" pitchFamily="34" charset="0"/>
              <a:buChar char="•"/>
            </a:pPr>
            <a:r>
              <a:rPr lang="en-US" baseline="0" dirty="0"/>
              <a:t>Note if variables are </a:t>
            </a:r>
            <a:r>
              <a:rPr lang="en-US" u="sng" baseline="0" dirty="0"/>
              <a:t>not</a:t>
            </a:r>
            <a:r>
              <a:rPr lang="en-US" baseline="0" dirty="0"/>
              <a:t> on same, or at least similar, scales then:</a:t>
            </a:r>
          </a:p>
          <a:p>
            <a:pPr marL="685800" lvl="1" indent="-228600">
              <a:buFont typeface="Arial" panose="020B0604020202020204" pitchFamily="34" charset="0"/>
              <a:buChar char="•"/>
            </a:pPr>
            <a:r>
              <a:rPr lang="en-US" baseline="0" dirty="0"/>
              <a:t>Standardized</a:t>
            </a:r>
          </a:p>
          <a:p>
            <a:pPr marL="1143000" lvl="2" indent="-228600">
              <a:buFont typeface="Arial" panose="020B0604020202020204" pitchFamily="34" charset="0"/>
              <a:buChar char="•"/>
            </a:pPr>
            <a:r>
              <a:rPr lang="en-US" baseline="0" dirty="0"/>
              <a:t>Select Z scores</a:t>
            </a:r>
          </a:p>
          <a:p>
            <a:pPr marL="1143000" lvl="2" indent="-228600">
              <a:buFont typeface="Arial" panose="020B0604020202020204" pitchFamily="34" charset="0"/>
              <a:buChar char="•"/>
            </a:pPr>
            <a:r>
              <a:rPr lang="en-US" baseline="0" dirty="0"/>
              <a:t>By variable</a:t>
            </a:r>
          </a:p>
          <a:p>
            <a:pPr marL="685800" lvl="1" indent="-228600">
              <a:buFont typeface="Arial" panose="020B0604020202020204" pitchFamily="34" charset="0"/>
              <a:buChar char="•"/>
            </a:pPr>
            <a:r>
              <a:rPr lang="en-US" baseline="0" dirty="0"/>
              <a:t>Don’t need to do it for this example</a:t>
            </a:r>
          </a:p>
          <a:p>
            <a:pPr marL="228600" indent="-228600">
              <a:buFont typeface="Arial" panose="020B0604020202020204" pitchFamily="34" charset="0"/>
              <a:buChar char="•"/>
            </a:pPr>
            <a:endParaRPr lang="en-US" baseline="0" dirty="0"/>
          </a:p>
          <a:p>
            <a:pPr marL="228600" indent="-228600">
              <a:buFont typeface="Arial" panose="020B0604020202020204" pitchFamily="34" charset="0"/>
              <a:buChar char="•"/>
            </a:pPr>
            <a:r>
              <a:rPr lang="en-US" baseline="0" dirty="0"/>
              <a:t>Save Box</a:t>
            </a:r>
          </a:p>
          <a:p>
            <a:pPr marL="685800" lvl="1" indent="-228600">
              <a:buFont typeface="Arial" panose="020B0604020202020204" pitchFamily="34" charset="0"/>
              <a:buChar char="•"/>
            </a:pPr>
            <a:r>
              <a:rPr lang="en-US" baseline="0" dirty="0"/>
              <a:t>Tick Range of Solutions</a:t>
            </a:r>
          </a:p>
          <a:p>
            <a:pPr marL="685800" lvl="1" indent="-228600">
              <a:buFont typeface="Arial" panose="020B0604020202020204" pitchFamily="34" charset="0"/>
              <a:buChar char="•"/>
            </a:pPr>
            <a:r>
              <a:rPr lang="en-US" baseline="0" dirty="0"/>
              <a:t>Insert min = 3 and max = 5</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30</a:t>
            </a:fld>
            <a:endParaRPr lang="en-US"/>
          </a:p>
        </p:txBody>
      </p:sp>
    </p:spTree>
    <p:extLst>
      <p:ext uri="{BB962C8B-B14F-4D97-AF65-F5344CB8AC3E}">
        <p14:creationId xmlns:p14="http://schemas.microsoft.com/office/powerpoint/2010/main" val="2149893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this</a:t>
            </a:r>
            <a:r>
              <a:rPr lang="en-US" baseline="0" dirty="0"/>
              <a:t> table, you can see verification of the clustering method used and how distance is measured. </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31</a:t>
            </a:fld>
            <a:endParaRPr lang="en-US"/>
          </a:p>
        </p:txBody>
      </p:sp>
    </p:spTree>
    <p:extLst>
      <p:ext uri="{BB962C8B-B14F-4D97-AF65-F5344CB8AC3E}">
        <p14:creationId xmlns:p14="http://schemas.microsoft.com/office/powerpoint/2010/main" val="29696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Market segmentation is the process of dividing a market into distinct subsets of customers.</a:t>
            </a:r>
          </a:p>
          <a:p>
            <a:pPr marL="226800" lvl="0" indent="-226800">
              <a:buFont typeface="Arial" pitchFamily="34" charset="0"/>
              <a:buChar char="•"/>
            </a:pPr>
            <a:r>
              <a:rPr lang="en-US" sz="1050" dirty="0">
                <a:cs typeface="Times New Roman" pitchFamily="18" charset="0"/>
              </a:rPr>
              <a:t>Criteria for good segmentation</a:t>
            </a:r>
          </a:p>
          <a:p>
            <a:pPr marL="182880" indent="-182880" eaLnBrk="1" hangingPunct="1">
              <a:lnSpc>
                <a:spcPct val="90000"/>
              </a:lnSpc>
              <a:buFont typeface="+mj-lt"/>
              <a:buAutoNum type="arabicPeriod"/>
              <a:defRPr/>
            </a:pPr>
            <a:r>
              <a:rPr lang="en-US" sz="1050" dirty="0"/>
              <a:t>Heterogeneity / Homogeneity</a:t>
            </a:r>
          </a:p>
          <a:p>
            <a:pPr marL="640080" lvl="2" indent="-182880" eaLnBrk="1" hangingPunct="1">
              <a:lnSpc>
                <a:spcPct val="90000"/>
              </a:lnSpc>
              <a:buFont typeface="Arial" pitchFamily="34" charset="0"/>
              <a:buChar char="•"/>
              <a:defRPr/>
            </a:pPr>
            <a:r>
              <a:rPr lang="en-US" sz="1050" dirty="0"/>
              <a:t>Members are different between </a:t>
            </a:r>
          </a:p>
          <a:p>
            <a:pPr marL="640080" lvl="2" indent="-182880" eaLnBrk="1" hangingPunct="1">
              <a:lnSpc>
                <a:spcPct val="90000"/>
              </a:lnSpc>
              <a:buFont typeface="Arial" pitchFamily="34" charset="0"/>
              <a:buChar char="•"/>
              <a:defRPr/>
            </a:pPr>
            <a:r>
              <a:rPr lang="en-US" sz="1050" dirty="0"/>
              <a:t>Members are similar within</a:t>
            </a:r>
          </a:p>
          <a:p>
            <a:pPr marL="182880" indent="-182880" eaLnBrk="1" hangingPunct="1">
              <a:lnSpc>
                <a:spcPct val="90000"/>
              </a:lnSpc>
              <a:buFont typeface="+mj-lt"/>
              <a:buAutoNum type="arabicPeriod"/>
              <a:defRPr/>
            </a:pPr>
            <a:r>
              <a:rPr lang="en-US" sz="1050" dirty="0"/>
              <a:t>Parsimony</a:t>
            </a:r>
          </a:p>
          <a:p>
            <a:pPr marL="640080" lvl="2" indent="-182880" eaLnBrk="1" hangingPunct="1">
              <a:lnSpc>
                <a:spcPct val="90000"/>
              </a:lnSpc>
              <a:buFont typeface="Arial" pitchFamily="34" charset="0"/>
              <a:buChar char="•"/>
              <a:defRPr/>
            </a:pPr>
            <a:r>
              <a:rPr lang="en-US" sz="1050" dirty="0"/>
              <a:t>Small set of groupings (3 - 8)</a:t>
            </a:r>
          </a:p>
          <a:p>
            <a:pPr marL="640080" lvl="2" indent="-182880" eaLnBrk="1" hangingPunct="1">
              <a:lnSpc>
                <a:spcPct val="90000"/>
              </a:lnSpc>
              <a:buFont typeface="Arial" pitchFamily="34" charset="0"/>
              <a:buChar char="•"/>
              <a:defRPr/>
            </a:pPr>
            <a:r>
              <a:rPr lang="en-US" sz="1050" dirty="0"/>
              <a:t>Each set of substantial size</a:t>
            </a:r>
          </a:p>
          <a:p>
            <a:pPr marL="182880" indent="-182880" eaLnBrk="1" hangingPunct="1">
              <a:lnSpc>
                <a:spcPct val="90000"/>
              </a:lnSpc>
              <a:buFont typeface="+mj-lt"/>
              <a:buAutoNum type="arabicPeriod"/>
              <a:defRPr/>
            </a:pPr>
            <a:r>
              <a:rPr lang="en-US" sz="1050" dirty="0"/>
              <a:t>Accessibility</a:t>
            </a:r>
          </a:p>
          <a:p>
            <a:pPr marL="640080" lvl="2" indent="-182880" eaLnBrk="1" hangingPunct="1">
              <a:lnSpc>
                <a:spcPct val="90000"/>
              </a:lnSpc>
              <a:buFont typeface="Arial" pitchFamily="34" charset="0"/>
              <a:buChar char="•"/>
              <a:defRPr/>
            </a:pPr>
            <a:r>
              <a:rPr lang="en-US" sz="1050" dirty="0"/>
              <a:t>Reach &amp; identify segments</a:t>
            </a:r>
          </a:p>
          <a:p>
            <a:pPr marL="640080" lvl="2" indent="-182880" eaLnBrk="1" hangingPunct="1">
              <a:lnSpc>
                <a:spcPct val="90000"/>
              </a:lnSpc>
              <a:buFont typeface="Arial" pitchFamily="34" charset="0"/>
              <a:buChar char="•"/>
              <a:defRPr/>
            </a:pPr>
            <a:r>
              <a:rPr lang="en-US" sz="1050" dirty="0"/>
              <a:t>Using observable characteristics (descriptors)</a:t>
            </a:r>
            <a:endParaRPr lang="en-US"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5</a:t>
            </a:fld>
            <a:endParaRPr lang="en-US"/>
          </a:p>
        </p:txBody>
      </p:sp>
    </p:spTree>
    <p:extLst>
      <p:ext uri="{BB962C8B-B14F-4D97-AF65-F5344CB8AC3E}">
        <p14:creationId xmlns:p14="http://schemas.microsoft.com/office/powerpoint/2010/main" val="110434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agglomeration schedule </a:t>
            </a:r>
            <a:r>
              <a:rPr lang="en-US" sz="1200" kern="1200" dirty="0">
                <a:solidFill>
                  <a:schemeClr val="tx1"/>
                </a:solidFill>
                <a:latin typeface="+mn-lt"/>
                <a:ea typeface="+mn-ea"/>
                <a:cs typeface="+mn-cs"/>
              </a:rPr>
              <a:t>gives information on the objects or cases being combined at each stage of a hierarchical clustering process. </a:t>
            </a:r>
          </a:p>
          <a:p>
            <a:endParaRPr lang="en-US" dirty="0"/>
          </a:p>
          <a:p>
            <a:r>
              <a:rPr lang="en-US" dirty="0"/>
              <a:t>The Fusion Coefficient is the distance between the objects and</a:t>
            </a:r>
            <a:r>
              <a:rPr lang="en-US" baseline="0" dirty="0"/>
              <a:t> / or clusters at the point they are joined. </a:t>
            </a:r>
          </a:p>
          <a:p>
            <a:pPr marL="228600" indent="-228600">
              <a:buFont typeface="Arial" pitchFamily="34" charset="0"/>
              <a:buChar char="•"/>
            </a:pPr>
            <a:r>
              <a:rPr lang="en-US" baseline="0" dirty="0"/>
              <a:t>At stage 1: Objects 14 and 16 are the first to be joined, going from 20 to 19 clusters, at a distance of 1.414.</a:t>
            </a:r>
          </a:p>
          <a:p>
            <a:pPr marL="228600" marR="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At stage 2: Objects 6 and 7 are joined, going from 19 to 18 clusters, at a distance of 1.414.</a:t>
            </a:r>
            <a:endParaRPr lang="en-US" dirty="0"/>
          </a:p>
          <a:p>
            <a:pPr marL="228600" marR="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At stage 3: Object 10 is joined to the cluster of 14 and 16, going from 18 to 17 clusters, at a distance of 1.707.</a:t>
            </a:r>
          </a:p>
          <a:p>
            <a:pPr marL="228600" marR="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a:t>Etc. </a:t>
            </a:r>
            <a:endParaRPr lang="en-US"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32</a:t>
            </a:fld>
            <a:endParaRPr lang="en-US"/>
          </a:p>
        </p:txBody>
      </p:sp>
    </p:spTree>
    <p:extLst>
      <p:ext uri="{BB962C8B-B14F-4D97-AF65-F5344CB8AC3E}">
        <p14:creationId xmlns:p14="http://schemas.microsoft.com/office/powerpoint/2010/main" val="2969644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a:t>This plot is not provided by SPSS, but the data are provided and can be used in EXCEL to create</a:t>
            </a:r>
            <a:r>
              <a:rPr lang="en-US" baseline="0" dirty="0"/>
              <a:t> the plot.</a:t>
            </a:r>
            <a:endParaRPr lang="en-US" dirty="0"/>
          </a:p>
          <a:p>
            <a:pPr marL="228600" indent="-228600">
              <a:buFont typeface="Arial" pitchFamily="34" charset="0"/>
              <a:buChar char="•"/>
            </a:pPr>
            <a:r>
              <a:rPr lang="en-US" dirty="0"/>
              <a:t>Like the scree plot,</a:t>
            </a:r>
            <a:r>
              <a:rPr lang="en-US" baseline="0" dirty="0"/>
              <a:t> look for large jumps in the distances between joined clusters, this is indicated by areas where the curve flattens out</a:t>
            </a:r>
          </a:p>
          <a:p>
            <a:pPr marL="685800" lvl="1" indent="-228600">
              <a:buFont typeface="Arial" pitchFamily="34" charset="0"/>
              <a:buChar char="•"/>
            </a:pPr>
            <a:r>
              <a:rPr lang="en-US" baseline="0" dirty="0"/>
              <a:t>Where the curve is steep, there is not much distance between clusters – indicating similarity</a:t>
            </a:r>
          </a:p>
          <a:p>
            <a:pPr marL="685800" lvl="1" indent="-228600">
              <a:buFont typeface="Arial" pitchFamily="34" charset="0"/>
              <a:buChar char="•"/>
            </a:pPr>
            <a:r>
              <a:rPr lang="en-US" baseline="0" dirty="0"/>
              <a:t>Where the curve is flatter, there are greater distances between clusters – indicating dissimilarity</a:t>
            </a:r>
          </a:p>
          <a:p>
            <a:pPr marL="228600" indent="-228600">
              <a:buFont typeface="Arial" pitchFamily="34" charset="0"/>
              <a:buChar char="•"/>
            </a:pPr>
            <a:r>
              <a:rPr lang="en-US" baseline="0" dirty="0"/>
              <a:t>The chart shows that 5 is maximum number</a:t>
            </a:r>
          </a:p>
          <a:p>
            <a:pPr marL="685800" lvl="1" indent="-228600">
              <a:buFont typeface="Arial" pitchFamily="34" charset="0"/>
              <a:buChar char="•"/>
            </a:pPr>
            <a:r>
              <a:rPr lang="en-US" baseline="0" dirty="0"/>
              <a:t>Between 5 and 6 clusters there is little very distance, indicating they are similar and could be grouped</a:t>
            </a:r>
          </a:p>
          <a:p>
            <a:pPr marL="685800" lvl="1" indent="-228600">
              <a:buFont typeface="Arial" pitchFamily="34" charset="0"/>
              <a:buChar char="•"/>
            </a:pPr>
            <a:r>
              <a:rPr lang="en-US" baseline="0" dirty="0"/>
              <a:t>Between 4 and 5 clusters, the distance is getting larger – longer lines – so there may be no need to go beyond 5.</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33</a:t>
            </a:fld>
            <a:endParaRPr lang="en-US"/>
          </a:p>
        </p:txBody>
      </p:sp>
    </p:spTree>
    <p:extLst>
      <p:ext uri="{BB962C8B-B14F-4D97-AF65-F5344CB8AC3E}">
        <p14:creationId xmlns:p14="http://schemas.microsoft.com/office/powerpoint/2010/main" val="3154205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C7B53A9-86E9-4CFA-85A0-7CA731B2D2C4}" type="slidenum">
              <a:rPr lang="en-US" smtClean="0"/>
              <a:pPr/>
              <a:t>34</a:t>
            </a:fld>
            <a:endParaRPr lang="en-US"/>
          </a:p>
        </p:txBody>
      </p:sp>
    </p:spTree>
    <p:extLst>
      <p:ext uri="{BB962C8B-B14F-4D97-AF65-F5344CB8AC3E}">
        <p14:creationId xmlns:p14="http://schemas.microsoft.com/office/powerpoint/2010/main" val="3693148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Notice that the lines</a:t>
            </a:r>
            <a:r>
              <a:rPr lang="en-US" baseline="0" dirty="0"/>
              <a:t> do not cross – once an object is included in a cluster, it is never removed. This is true of all linkage methods,</a:t>
            </a:r>
            <a:r>
              <a:rPr lang="en-US" dirty="0"/>
              <a:t> but not all hierarchal methods.</a:t>
            </a:r>
            <a:endParaRPr lang="en-US" baseline="0" dirty="0"/>
          </a:p>
          <a:p>
            <a:pPr marL="228600" indent="-228600">
              <a:buFont typeface="+mj-lt"/>
              <a:buAutoNum type="arabicPeriod"/>
            </a:pPr>
            <a:r>
              <a:rPr lang="en-US" baseline="0" dirty="0"/>
              <a:t>From left to right, the clusters become larger until all are in one cluster.</a:t>
            </a:r>
          </a:p>
          <a:p>
            <a:pPr marL="228600" indent="-228600">
              <a:buFont typeface="+mj-lt"/>
              <a:buAutoNum type="arabicPeriod"/>
            </a:pPr>
            <a:r>
              <a:rPr lang="en-US" baseline="0" dirty="0"/>
              <a:t>From right to left, all the objects are in one cluster and split apart as differences (distances are recognized).</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35</a:t>
            </a:fld>
            <a:endParaRPr lang="en-US"/>
          </a:p>
        </p:txBody>
      </p:sp>
    </p:spTree>
    <p:extLst>
      <p:ext uri="{BB962C8B-B14F-4D97-AF65-F5344CB8AC3E}">
        <p14:creationId xmlns:p14="http://schemas.microsoft.com/office/powerpoint/2010/main" val="232819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Notice that the lines do not cross – once an object is included in a cluster, it is never removed. This is true of all linkage methods, but not all hierarchal methods.</a:t>
            </a:r>
          </a:p>
          <a:p>
            <a:pPr marL="228600" indent="-228600">
              <a:buFont typeface="+mj-lt"/>
              <a:buAutoNum type="arabicPeriod"/>
            </a:pPr>
            <a:r>
              <a:rPr lang="en-US" dirty="0"/>
              <a:t>From left to right, the clusters become larger until all are in one cluster.</a:t>
            </a:r>
          </a:p>
          <a:p>
            <a:pPr marL="228600" indent="-228600">
              <a:buFont typeface="+mj-lt"/>
              <a:buAutoNum type="arabicPeriod"/>
            </a:pPr>
            <a:r>
              <a:rPr lang="en-US" dirty="0"/>
              <a:t>From right to left, all the objects are in one cluster and split apart as differences (distances are recognized).</a:t>
            </a:r>
          </a:p>
        </p:txBody>
      </p:sp>
      <p:sp>
        <p:nvSpPr>
          <p:cNvPr id="4" name="Slide Number Placeholder 3"/>
          <p:cNvSpPr>
            <a:spLocks noGrp="1"/>
          </p:cNvSpPr>
          <p:nvPr>
            <p:ph type="sldNum" sz="quarter" idx="10"/>
          </p:nvPr>
        </p:nvSpPr>
        <p:spPr/>
        <p:txBody>
          <a:bodyPr/>
          <a:lstStyle/>
          <a:p>
            <a:fld id="{CC7B53A9-86E9-4CFA-85A0-7CA731B2D2C4}" type="slidenum">
              <a:rPr lang="en-US" smtClean="0"/>
              <a:pPr/>
              <a:t>36</a:t>
            </a:fld>
            <a:endParaRPr lang="en-US"/>
          </a:p>
        </p:txBody>
      </p:sp>
    </p:spTree>
    <p:extLst>
      <p:ext uri="{BB962C8B-B14F-4D97-AF65-F5344CB8AC3E}">
        <p14:creationId xmlns:p14="http://schemas.microsoft.com/office/powerpoint/2010/main" val="232819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Notice that the lines do not cross – once an object is included in a cluster, it is never removed. This is true of all linkage methods, but not all hierarchal methods.</a:t>
            </a:r>
          </a:p>
          <a:p>
            <a:pPr marL="228600" indent="-228600">
              <a:buFont typeface="+mj-lt"/>
              <a:buAutoNum type="arabicPeriod"/>
            </a:pPr>
            <a:r>
              <a:rPr lang="en-US" dirty="0"/>
              <a:t>From left to right, the clusters become larger until all are in one cluster.</a:t>
            </a:r>
          </a:p>
          <a:p>
            <a:pPr marL="228600" indent="-228600">
              <a:buFont typeface="+mj-lt"/>
              <a:buAutoNum type="arabicPeriod"/>
            </a:pPr>
            <a:r>
              <a:rPr lang="en-US" dirty="0"/>
              <a:t>From right to left, all the objects are in one cluster and split apart as differences (distances are recognized).</a:t>
            </a:r>
          </a:p>
        </p:txBody>
      </p:sp>
      <p:sp>
        <p:nvSpPr>
          <p:cNvPr id="4" name="Slide Number Placeholder 3"/>
          <p:cNvSpPr>
            <a:spLocks noGrp="1"/>
          </p:cNvSpPr>
          <p:nvPr>
            <p:ph type="sldNum" sz="quarter" idx="10"/>
          </p:nvPr>
        </p:nvSpPr>
        <p:spPr/>
        <p:txBody>
          <a:bodyPr/>
          <a:lstStyle/>
          <a:p>
            <a:fld id="{CC7B53A9-86E9-4CFA-85A0-7CA731B2D2C4}" type="slidenum">
              <a:rPr lang="en-US" smtClean="0"/>
              <a:pPr/>
              <a:t>37</a:t>
            </a:fld>
            <a:endParaRPr lang="en-US"/>
          </a:p>
        </p:txBody>
      </p:sp>
    </p:spTree>
    <p:extLst>
      <p:ext uri="{BB962C8B-B14F-4D97-AF65-F5344CB8AC3E}">
        <p14:creationId xmlns:p14="http://schemas.microsoft.com/office/powerpoint/2010/main" val="232819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Notice that the lines do not cross – once an object is included in a cluster, it is never removed. This is true of all linkage methods, but not all hierarchal methods.</a:t>
            </a:r>
          </a:p>
          <a:p>
            <a:pPr marL="228600" indent="-228600">
              <a:buFont typeface="+mj-lt"/>
              <a:buAutoNum type="arabicPeriod"/>
            </a:pPr>
            <a:r>
              <a:rPr lang="en-US" dirty="0"/>
              <a:t>From left to right, the clusters become larger until all are in one cluster.</a:t>
            </a:r>
          </a:p>
          <a:p>
            <a:pPr marL="228600" indent="-228600">
              <a:buFont typeface="+mj-lt"/>
              <a:buAutoNum type="arabicPeriod"/>
            </a:pPr>
            <a:r>
              <a:rPr lang="en-US" dirty="0"/>
              <a:t>From right to left, all the objects are in one cluster and split apart as differences (distances are recognized).</a:t>
            </a:r>
          </a:p>
        </p:txBody>
      </p:sp>
      <p:sp>
        <p:nvSpPr>
          <p:cNvPr id="4" name="Slide Number Placeholder 3"/>
          <p:cNvSpPr>
            <a:spLocks noGrp="1"/>
          </p:cNvSpPr>
          <p:nvPr>
            <p:ph type="sldNum" sz="quarter" idx="10"/>
          </p:nvPr>
        </p:nvSpPr>
        <p:spPr/>
        <p:txBody>
          <a:bodyPr/>
          <a:lstStyle/>
          <a:p>
            <a:fld id="{CC7B53A9-86E9-4CFA-85A0-7CA731B2D2C4}" type="slidenum">
              <a:rPr lang="en-US" smtClean="0"/>
              <a:pPr/>
              <a:t>38</a:t>
            </a:fld>
            <a:endParaRPr lang="en-US"/>
          </a:p>
        </p:txBody>
      </p:sp>
    </p:spTree>
    <p:extLst>
      <p:ext uri="{BB962C8B-B14F-4D97-AF65-F5344CB8AC3E}">
        <p14:creationId xmlns:p14="http://schemas.microsoft.com/office/powerpoint/2010/main" val="232819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Notice that the lines do not cross – once an object is included in a cluster, it is never removed. This is true of all linkage methods, but not all hierarchal methods.</a:t>
            </a:r>
          </a:p>
          <a:p>
            <a:pPr marL="228600" indent="-228600">
              <a:buFont typeface="+mj-lt"/>
              <a:buAutoNum type="arabicPeriod"/>
            </a:pPr>
            <a:r>
              <a:rPr lang="en-US" dirty="0"/>
              <a:t>From left to right, the clusters become larger until all are in one cluster.</a:t>
            </a:r>
          </a:p>
          <a:p>
            <a:pPr marL="228600" indent="-228600">
              <a:buFont typeface="+mj-lt"/>
              <a:buAutoNum type="arabicPeriod"/>
            </a:pPr>
            <a:r>
              <a:rPr lang="en-US" dirty="0"/>
              <a:t>From right to left, all the objects are in one cluster and split apart as differences (distances are recognized).</a:t>
            </a:r>
          </a:p>
        </p:txBody>
      </p:sp>
      <p:sp>
        <p:nvSpPr>
          <p:cNvPr id="4" name="Slide Number Placeholder 3"/>
          <p:cNvSpPr>
            <a:spLocks noGrp="1"/>
          </p:cNvSpPr>
          <p:nvPr>
            <p:ph type="sldNum" sz="quarter" idx="10"/>
          </p:nvPr>
        </p:nvSpPr>
        <p:spPr/>
        <p:txBody>
          <a:bodyPr/>
          <a:lstStyle/>
          <a:p>
            <a:fld id="{CC7B53A9-86E9-4CFA-85A0-7CA731B2D2C4}" type="slidenum">
              <a:rPr lang="en-US" smtClean="0"/>
              <a:pPr/>
              <a:t>39</a:t>
            </a:fld>
            <a:endParaRPr lang="en-US"/>
          </a:p>
        </p:txBody>
      </p:sp>
    </p:spTree>
    <p:extLst>
      <p:ext uri="{BB962C8B-B14F-4D97-AF65-F5344CB8AC3E}">
        <p14:creationId xmlns:p14="http://schemas.microsoft.com/office/powerpoint/2010/main" val="2328191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40</a:t>
            </a:fld>
            <a:endParaRPr lang="en-US"/>
          </a:p>
        </p:txBody>
      </p:sp>
    </p:spTree>
    <p:extLst>
      <p:ext uri="{BB962C8B-B14F-4D97-AF65-F5344CB8AC3E}">
        <p14:creationId xmlns:p14="http://schemas.microsoft.com/office/powerpoint/2010/main" val="15374303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3 new columns of data</a:t>
            </a:r>
          </a:p>
          <a:p>
            <a:pPr marL="685800" lvl="1" indent="-228600">
              <a:buFont typeface="Arial" panose="020B0604020202020204" pitchFamily="34" charset="0"/>
              <a:buChar char="•"/>
            </a:pPr>
            <a:r>
              <a:rPr lang="en-GB" baseline="0" dirty="0"/>
              <a:t>These correspond to the cluster membership table just shown</a:t>
            </a:r>
          </a:p>
          <a:p>
            <a:pPr marL="228600" lvl="0" indent="-228600">
              <a:buFont typeface="Arial" panose="020B0604020202020204" pitchFamily="34" charset="0"/>
              <a:buChar char="•"/>
            </a:pPr>
            <a:r>
              <a:rPr lang="en-GB" baseline="0" dirty="0"/>
              <a:t>The _1 in the column heading (variable name) indicates the 1</a:t>
            </a:r>
            <a:r>
              <a:rPr lang="en-GB" baseline="30000" dirty="0"/>
              <a:t>st</a:t>
            </a:r>
            <a:r>
              <a:rPr lang="en-GB" baseline="0" dirty="0"/>
              <a:t> time the analyses ran</a:t>
            </a:r>
          </a:p>
          <a:p>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42</a:t>
            </a:fld>
            <a:endParaRPr lang="en-US"/>
          </a:p>
        </p:txBody>
      </p:sp>
    </p:spTree>
    <p:extLst>
      <p:ext uri="{BB962C8B-B14F-4D97-AF65-F5344CB8AC3E}">
        <p14:creationId xmlns:p14="http://schemas.microsoft.com/office/powerpoint/2010/main" val="224331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6F7E6688-46F4-4CD5-8A91-6EF16A990CFA}" type="slidenum">
              <a:rPr lang="en-US" altLang="en-US"/>
              <a:pPr/>
              <a:t>6</a:t>
            </a:fld>
            <a:endParaRPr lang="en-US" altLang="en-US"/>
          </a:p>
        </p:txBody>
      </p:sp>
      <p:sp>
        <p:nvSpPr>
          <p:cNvPr id="56322" name="Rectangle 2"/>
          <p:cNvSpPr>
            <a:spLocks noChangeArrowheads="1"/>
          </p:cNvSpPr>
          <p:nvPr/>
        </p:nvSpPr>
        <p:spPr bwMode="auto">
          <a:xfrm>
            <a:off x="3886201" y="1"/>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3" name="Rectangle 3"/>
          <p:cNvSpPr>
            <a:spLocks noChangeArrowheads="1"/>
          </p:cNvSpPr>
          <p:nvPr/>
        </p:nvSpPr>
        <p:spPr bwMode="auto">
          <a:xfrm>
            <a:off x="3886201" y="8687038"/>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9" tIns="0" rIns="19349" bIns="0" anchor="b"/>
          <a:lstStyle>
            <a:lvl1pPr defTabSz="928688">
              <a:defRPr sz="2400">
                <a:solidFill>
                  <a:schemeClr val="tx1"/>
                </a:solidFill>
                <a:latin typeface="Times New Roman" pitchFamily="18" charset="0"/>
              </a:defRPr>
            </a:lvl1pPr>
            <a:lvl2pPr marL="465138" defTabSz="928688">
              <a:defRPr sz="2400">
                <a:solidFill>
                  <a:schemeClr val="tx1"/>
                </a:solidFill>
                <a:latin typeface="Times New Roman" pitchFamily="18" charset="0"/>
              </a:defRPr>
            </a:lvl2pPr>
            <a:lvl3pPr marL="928688" defTabSz="928688">
              <a:defRPr sz="2400">
                <a:solidFill>
                  <a:schemeClr val="tx1"/>
                </a:solidFill>
                <a:latin typeface="Times New Roman" pitchFamily="18" charset="0"/>
              </a:defRPr>
            </a:lvl3pPr>
            <a:lvl4pPr marL="1393825" defTabSz="928688">
              <a:defRPr sz="2400">
                <a:solidFill>
                  <a:schemeClr val="tx1"/>
                </a:solidFill>
                <a:latin typeface="Times New Roman" pitchFamily="18" charset="0"/>
              </a:defRPr>
            </a:lvl4pPr>
            <a:lvl5pPr marL="1857375" defTabSz="928688">
              <a:defRPr sz="2400">
                <a:solidFill>
                  <a:schemeClr val="tx1"/>
                </a:solidFill>
                <a:latin typeface="Times New Roman" pitchFamily="18" charset="0"/>
              </a:defRPr>
            </a:lvl5pPr>
            <a:lvl6pPr marL="2314575" defTabSz="928688" eaLnBrk="0" fontAlgn="base" hangingPunct="0">
              <a:spcBef>
                <a:spcPct val="0"/>
              </a:spcBef>
              <a:spcAft>
                <a:spcPct val="0"/>
              </a:spcAft>
              <a:defRPr sz="2400">
                <a:solidFill>
                  <a:schemeClr val="tx1"/>
                </a:solidFill>
                <a:latin typeface="Times New Roman" pitchFamily="18" charset="0"/>
              </a:defRPr>
            </a:lvl6pPr>
            <a:lvl7pPr marL="2771775" defTabSz="928688" eaLnBrk="0" fontAlgn="base" hangingPunct="0">
              <a:spcBef>
                <a:spcPct val="0"/>
              </a:spcBef>
              <a:spcAft>
                <a:spcPct val="0"/>
              </a:spcAft>
              <a:defRPr sz="2400">
                <a:solidFill>
                  <a:schemeClr val="tx1"/>
                </a:solidFill>
                <a:latin typeface="Times New Roman" pitchFamily="18" charset="0"/>
              </a:defRPr>
            </a:lvl7pPr>
            <a:lvl8pPr marL="3228975" defTabSz="928688" eaLnBrk="0" fontAlgn="base" hangingPunct="0">
              <a:spcBef>
                <a:spcPct val="0"/>
              </a:spcBef>
              <a:spcAft>
                <a:spcPct val="0"/>
              </a:spcAft>
              <a:defRPr sz="2400">
                <a:solidFill>
                  <a:schemeClr val="tx1"/>
                </a:solidFill>
                <a:latin typeface="Times New Roman" pitchFamily="18" charset="0"/>
              </a:defRPr>
            </a:lvl8pPr>
            <a:lvl9pPr marL="3686175" defTabSz="928688"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26</a:t>
            </a:r>
          </a:p>
        </p:txBody>
      </p:sp>
      <p:sp>
        <p:nvSpPr>
          <p:cNvPr id="56324" name="Rectangle 4"/>
          <p:cNvSpPr>
            <a:spLocks noChangeArrowheads="1"/>
          </p:cNvSpPr>
          <p:nvPr/>
        </p:nvSpPr>
        <p:spPr bwMode="auto">
          <a:xfrm>
            <a:off x="0" y="8687038"/>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5" name="Rectangle 5"/>
          <p:cNvSpPr>
            <a:spLocks noChangeArrowheads="1"/>
          </p:cNvSpPr>
          <p:nvPr/>
        </p:nvSpPr>
        <p:spPr bwMode="auto">
          <a:xfrm>
            <a:off x="0" y="1"/>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6" name="Rectangle 6"/>
          <p:cNvSpPr>
            <a:spLocks noChangeArrowheads="1"/>
          </p:cNvSpPr>
          <p:nvPr/>
        </p:nvSpPr>
        <p:spPr bwMode="auto">
          <a:xfrm>
            <a:off x="3886201" y="1"/>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7" name="Rectangle 7"/>
          <p:cNvSpPr>
            <a:spLocks noChangeArrowheads="1"/>
          </p:cNvSpPr>
          <p:nvPr/>
        </p:nvSpPr>
        <p:spPr bwMode="auto">
          <a:xfrm>
            <a:off x="3886201" y="8687038"/>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9" tIns="0" rIns="19349" bIns="0" anchor="b"/>
          <a:lstStyle>
            <a:lvl1pPr defTabSz="928688">
              <a:defRPr sz="2400">
                <a:solidFill>
                  <a:schemeClr val="tx1"/>
                </a:solidFill>
                <a:latin typeface="Times New Roman" pitchFamily="18" charset="0"/>
              </a:defRPr>
            </a:lvl1pPr>
            <a:lvl2pPr marL="465138" defTabSz="928688">
              <a:defRPr sz="2400">
                <a:solidFill>
                  <a:schemeClr val="tx1"/>
                </a:solidFill>
                <a:latin typeface="Times New Roman" pitchFamily="18" charset="0"/>
              </a:defRPr>
            </a:lvl2pPr>
            <a:lvl3pPr marL="928688" defTabSz="928688">
              <a:defRPr sz="2400">
                <a:solidFill>
                  <a:schemeClr val="tx1"/>
                </a:solidFill>
                <a:latin typeface="Times New Roman" pitchFamily="18" charset="0"/>
              </a:defRPr>
            </a:lvl3pPr>
            <a:lvl4pPr marL="1393825" defTabSz="928688">
              <a:defRPr sz="2400">
                <a:solidFill>
                  <a:schemeClr val="tx1"/>
                </a:solidFill>
                <a:latin typeface="Times New Roman" pitchFamily="18" charset="0"/>
              </a:defRPr>
            </a:lvl4pPr>
            <a:lvl5pPr marL="1857375" defTabSz="928688">
              <a:defRPr sz="2400">
                <a:solidFill>
                  <a:schemeClr val="tx1"/>
                </a:solidFill>
                <a:latin typeface="Times New Roman" pitchFamily="18" charset="0"/>
              </a:defRPr>
            </a:lvl5pPr>
            <a:lvl6pPr marL="2314575" defTabSz="928688" eaLnBrk="0" fontAlgn="base" hangingPunct="0">
              <a:spcBef>
                <a:spcPct val="0"/>
              </a:spcBef>
              <a:spcAft>
                <a:spcPct val="0"/>
              </a:spcAft>
              <a:defRPr sz="2400">
                <a:solidFill>
                  <a:schemeClr val="tx1"/>
                </a:solidFill>
                <a:latin typeface="Times New Roman" pitchFamily="18" charset="0"/>
              </a:defRPr>
            </a:lvl6pPr>
            <a:lvl7pPr marL="2771775" defTabSz="928688" eaLnBrk="0" fontAlgn="base" hangingPunct="0">
              <a:spcBef>
                <a:spcPct val="0"/>
              </a:spcBef>
              <a:spcAft>
                <a:spcPct val="0"/>
              </a:spcAft>
              <a:defRPr sz="2400">
                <a:solidFill>
                  <a:schemeClr val="tx1"/>
                </a:solidFill>
                <a:latin typeface="Times New Roman" pitchFamily="18" charset="0"/>
              </a:defRPr>
            </a:lvl7pPr>
            <a:lvl8pPr marL="3228975" defTabSz="928688" eaLnBrk="0" fontAlgn="base" hangingPunct="0">
              <a:spcBef>
                <a:spcPct val="0"/>
              </a:spcBef>
              <a:spcAft>
                <a:spcPct val="0"/>
              </a:spcAft>
              <a:defRPr sz="2400">
                <a:solidFill>
                  <a:schemeClr val="tx1"/>
                </a:solidFill>
                <a:latin typeface="Times New Roman" pitchFamily="18" charset="0"/>
              </a:defRPr>
            </a:lvl8pPr>
            <a:lvl9pPr marL="3686175" defTabSz="928688"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26</a:t>
            </a:r>
          </a:p>
        </p:txBody>
      </p:sp>
      <p:sp>
        <p:nvSpPr>
          <p:cNvPr id="56328" name="Rectangle 8"/>
          <p:cNvSpPr>
            <a:spLocks noChangeArrowheads="1"/>
          </p:cNvSpPr>
          <p:nvPr/>
        </p:nvSpPr>
        <p:spPr bwMode="auto">
          <a:xfrm>
            <a:off x="0" y="8687038"/>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9" name="Rectangle 9"/>
          <p:cNvSpPr>
            <a:spLocks noChangeArrowheads="1"/>
          </p:cNvSpPr>
          <p:nvPr/>
        </p:nvSpPr>
        <p:spPr bwMode="auto">
          <a:xfrm>
            <a:off x="0" y="1"/>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30" name="Rectangle 10"/>
          <p:cNvSpPr>
            <a:spLocks noGrp="1" noChangeArrowheads="1"/>
          </p:cNvSpPr>
          <p:nvPr>
            <p:ph type="body" idx="1"/>
          </p:nvPr>
        </p:nvSpPr>
        <p:spPr>
          <a:ln/>
        </p:spPr>
        <p:txBody>
          <a:bodyPr/>
          <a:lstStyle/>
          <a:p>
            <a:endParaRPr lang="en-US" altLang="en-US" dirty="0"/>
          </a:p>
        </p:txBody>
      </p:sp>
      <p:sp>
        <p:nvSpPr>
          <p:cNvPr id="56331" name="Rectangle 11"/>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678864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Analyze </a:t>
            </a:r>
            <a:r>
              <a:rPr lang="en-US" dirty="0">
                <a:cs typeface="Arial"/>
              </a:rPr>
              <a:t>→ Descriptive Statistics → </a:t>
            </a:r>
            <a:r>
              <a:rPr lang="en-US" dirty="0" err="1">
                <a:cs typeface="Arial"/>
              </a:rPr>
              <a:t>Descriptives</a:t>
            </a:r>
            <a:r>
              <a:rPr lang="en-US" dirty="0">
                <a:cs typeface="Arial"/>
              </a:rPr>
              <a:t>…</a:t>
            </a:r>
          </a:p>
          <a:p>
            <a:r>
              <a:rPr lang="en-US" dirty="0">
                <a:cs typeface="Arial"/>
              </a:rPr>
              <a:t>Variables: V1 – V6</a:t>
            </a:r>
          </a:p>
          <a:p>
            <a:r>
              <a:rPr lang="en-US" dirty="0">
                <a:cs typeface="Arial"/>
              </a:rPr>
              <a:t>In</a:t>
            </a:r>
            <a:r>
              <a:rPr lang="en-US" baseline="0" dirty="0">
                <a:cs typeface="Arial"/>
              </a:rPr>
              <a:t> Options box: Just tick mean (untick others)</a:t>
            </a:r>
            <a:endParaRPr lang="en-US" dirty="0">
              <a:cs typeface="Arial"/>
            </a:endParaRP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43</a:t>
            </a:fld>
            <a:endParaRPr lang="en-US"/>
          </a:p>
        </p:txBody>
      </p:sp>
    </p:spTree>
    <p:extLst>
      <p:ext uri="{BB962C8B-B14F-4D97-AF65-F5344CB8AC3E}">
        <p14:creationId xmlns:p14="http://schemas.microsoft.com/office/powerpoint/2010/main" val="295833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44</a:t>
            </a:fld>
            <a:endParaRPr lang="en-US"/>
          </a:p>
        </p:txBody>
      </p:sp>
    </p:spTree>
    <p:extLst>
      <p:ext uri="{BB962C8B-B14F-4D97-AF65-F5344CB8AC3E}">
        <p14:creationId xmlns:p14="http://schemas.microsoft.com/office/powerpoint/2010/main" val="4109325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Data </a:t>
            </a:r>
            <a:r>
              <a:rPr lang="en-US" dirty="0">
                <a:cs typeface="Arial"/>
              </a:rPr>
              <a:t>→ Split File</a:t>
            </a:r>
          </a:p>
          <a:p>
            <a:r>
              <a:rPr lang="en-US" dirty="0">
                <a:cs typeface="Arial"/>
              </a:rPr>
              <a:t>Tick: Compare Groups</a:t>
            </a:r>
          </a:p>
          <a:p>
            <a:r>
              <a:rPr lang="en-US" dirty="0">
                <a:cs typeface="Arial"/>
              </a:rPr>
              <a:t>Insert</a:t>
            </a:r>
            <a:r>
              <a:rPr lang="en-US" baseline="0" dirty="0">
                <a:cs typeface="Arial"/>
              </a:rPr>
              <a:t> Cluster Membership with 3 Segments (Probably last row)</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45</a:t>
            </a:fld>
            <a:endParaRPr lang="en-US"/>
          </a:p>
        </p:txBody>
      </p:sp>
    </p:spTree>
    <p:extLst>
      <p:ext uri="{BB962C8B-B14F-4D97-AF65-F5344CB8AC3E}">
        <p14:creationId xmlns:p14="http://schemas.microsoft.com/office/powerpoint/2010/main" val="1350431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46</a:t>
            </a:fld>
            <a:endParaRPr lang="en-US"/>
          </a:p>
        </p:txBody>
      </p:sp>
    </p:spTree>
    <p:extLst>
      <p:ext uri="{BB962C8B-B14F-4D97-AF65-F5344CB8AC3E}">
        <p14:creationId xmlns:p14="http://schemas.microsoft.com/office/powerpoint/2010/main" val="1042911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C7B53A9-86E9-4CFA-85A0-7CA731B2D2C4}" type="slidenum">
              <a:rPr lang="en-US" smtClean="0"/>
              <a:pPr/>
              <a:t>47</a:t>
            </a:fld>
            <a:endParaRPr lang="en-US"/>
          </a:p>
        </p:txBody>
      </p:sp>
    </p:spTree>
    <p:extLst>
      <p:ext uri="{BB962C8B-B14F-4D97-AF65-F5344CB8AC3E}">
        <p14:creationId xmlns:p14="http://schemas.microsoft.com/office/powerpoint/2010/main" val="3645261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a:t>There are many edits</a:t>
            </a:r>
            <a:r>
              <a:rPr lang="en-US" baseline="0" dirty="0"/>
              <a:t> you can do once you double click on the table such as resetting columns widths, which I often do so the tables fits on the slides better.</a:t>
            </a:r>
          </a:p>
          <a:p>
            <a:pPr marL="228600" indent="-228600">
              <a:buFont typeface="Arial" pitchFamily="34" charset="0"/>
              <a:buChar char="•"/>
            </a:pPr>
            <a:endParaRPr lang="en-US" dirty="0"/>
          </a:p>
          <a:p>
            <a:pPr marL="228600" indent="-228600">
              <a:buFont typeface="Arial" pitchFamily="34" charset="0"/>
              <a:buChar char="•"/>
            </a:pPr>
            <a:r>
              <a:rPr lang="en-US" dirty="0"/>
              <a:t>Double click on table</a:t>
            </a:r>
          </a:p>
          <a:p>
            <a:pPr marL="228600" indent="-228600">
              <a:buFont typeface="Arial" pitchFamily="34" charset="0"/>
              <a:buChar char="•"/>
            </a:pPr>
            <a:r>
              <a:rPr lang="en-US" dirty="0"/>
              <a:t>See broken border</a:t>
            </a:r>
          </a:p>
          <a:p>
            <a:pPr marL="228600" indent="-228600">
              <a:buFont typeface="Arial" pitchFamily="34" charset="0"/>
              <a:buChar char="•"/>
            </a:pPr>
            <a:r>
              <a:rPr lang="en-US" dirty="0"/>
              <a:t>Right</a:t>
            </a:r>
            <a:r>
              <a:rPr lang="en-US" baseline="0" dirty="0"/>
              <a:t> click</a:t>
            </a:r>
            <a:endParaRPr lang="en-US" dirty="0"/>
          </a:p>
          <a:p>
            <a:pPr marL="228600" indent="-228600">
              <a:buFont typeface="Arial" pitchFamily="34" charset="0"/>
              <a:buChar char="•"/>
            </a:pPr>
            <a:r>
              <a:rPr lang="en-US" dirty="0"/>
              <a:t>Select</a:t>
            </a:r>
            <a:r>
              <a:rPr lang="en-US" baseline="0" dirty="0"/>
              <a:t> pivot trays</a:t>
            </a:r>
            <a:endParaRPr lang="en-US"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48</a:t>
            </a:fld>
            <a:endParaRPr lang="en-US"/>
          </a:p>
        </p:txBody>
      </p:sp>
    </p:spTree>
    <p:extLst>
      <p:ext uri="{BB962C8B-B14F-4D97-AF65-F5344CB8AC3E}">
        <p14:creationId xmlns:p14="http://schemas.microsoft.com/office/powerpoint/2010/main" val="27875296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Arial" pitchFamily="34" charset="0"/>
              <a:buChar char="•"/>
            </a:pPr>
            <a:r>
              <a:rPr lang="en-US" dirty="0"/>
              <a:t>Click on the colorful circle next to ‘Average Linkage’</a:t>
            </a:r>
          </a:p>
          <a:p>
            <a:pPr marL="228600" indent="-228600">
              <a:buFont typeface="Arial" pitchFamily="34" charset="0"/>
              <a:buChar char="•"/>
            </a:pPr>
            <a:r>
              <a:rPr lang="en-US" dirty="0"/>
              <a:t>Drag</a:t>
            </a:r>
            <a:r>
              <a:rPr lang="en-US" baseline="0" dirty="0"/>
              <a:t> and drop it under ‘Statistics’</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49</a:t>
            </a:fld>
            <a:endParaRPr lang="en-US"/>
          </a:p>
        </p:txBody>
      </p:sp>
    </p:spTree>
    <p:extLst>
      <p:ext uri="{BB962C8B-B14F-4D97-AF65-F5344CB8AC3E}">
        <p14:creationId xmlns:p14="http://schemas.microsoft.com/office/powerpoint/2010/main" val="2676393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50</a:t>
            </a:fld>
            <a:endParaRPr lang="en-US"/>
          </a:p>
        </p:txBody>
      </p:sp>
    </p:spTree>
    <p:extLst>
      <p:ext uri="{BB962C8B-B14F-4D97-AF65-F5344CB8AC3E}">
        <p14:creationId xmlns:p14="http://schemas.microsoft.com/office/powerpoint/2010/main" val="3156584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Step 1: Look across each row</a:t>
            </a:r>
          </a:p>
          <a:p>
            <a:pPr lvl="1">
              <a:defRPr/>
            </a:pPr>
            <a:r>
              <a:rPr lang="en-US" dirty="0"/>
              <a:t>Which segment has the highest value for each attribute?</a:t>
            </a:r>
          </a:p>
          <a:p>
            <a:pPr lvl="1">
              <a:defRPr/>
            </a:pPr>
            <a:r>
              <a:rPr lang="en-US" dirty="0"/>
              <a:t>Which segment has the lowest value for each attribute?</a:t>
            </a:r>
          </a:p>
          <a:p>
            <a:pPr lvl="1">
              <a:defRPr/>
            </a:pPr>
            <a:r>
              <a:rPr lang="en-US" dirty="0"/>
              <a:t>Which segments have means very similar to group average?</a:t>
            </a:r>
          </a:p>
          <a:p>
            <a:pPr lvl="1">
              <a:defRPr/>
            </a:pPr>
            <a:r>
              <a:rPr lang="en-US" dirty="0"/>
              <a:t>Which segments have means very different from the group average?</a:t>
            </a:r>
          </a:p>
          <a:p>
            <a:pPr lvl="1">
              <a:defRPr/>
            </a:pPr>
            <a:endParaRPr lang="en-US" dirty="0"/>
          </a:p>
          <a:p>
            <a:pPr>
              <a:defRPr/>
            </a:pPr>
            <a:r>
              <a:rPr lang="en-US" dirty="0"/>
              <a:t>Step 2: Look down each column</a:t>
            </a:r>
          </a:p>
          <a:p>
            <a:pPr lvl="1">
              <a:defRPr/>
            </a:pPr>
            <a:r>
              <a:rPr lang="en-US" dirty="0"/>
              <a:t>What is similar about members in each segment?</a:t>
            </a:r>
          </a:p>
          <a:p>
            <a:pPr lvl="1">
              <a:defRPr/>
            </a:pPr>
            <a:r>
              <a:rPr lang="en-US" dirty="0"/>
              <a:t>What distinguishes one segment from another?</a:t>
            </a:r>
          </a:p>
          <a:p>
            <a:pPr lvl="1">
              <a:defRPr/>
            </a:pPr>
            <a:r>
              <a:rPr lang="en-US" dirty="0"/>
              <a:t>Name each segment</a:t>
            </a:r>
          </a:p>
          <a:p>
            <a:endParaRPr lang="en-US" dirty="0"/>
          </a:p>
          <a:p>
            <a:pPr marL="230400" lvl="0" indent="-230400" eaLnBrk="1" hangingPunct="1">
              <a:buFont typeface="Arial" panose="020B0604020202020204" pitchFamily="34" charset="0"/>
              <a:buChar char="•"/>
            </a:pPr>
            <a:r>
              <a:rPr lang="en-US" altLang="en-US" dirty="0"/>
              <a:t>Interpretation involves examining the distinguishing characteristics of each cluster’s profile and identifying  substantial differences between clusters</a:t>
            </a:r>
          </a:p>
          <a:p>
            <a:pPr marL="230400" lvl="0" indent="-230400" eaLnBrk="1" hangingPunct="1">
              <a:buFont typeface="Arial" panose="020B0604020202020204" pitchFamily="34" charset="0"/>
              <a:buChar char="•"/>
            </a:pPr>
            <a:r>
              <a:rPr lang="en-US" altLang="en-US" dirty="0"/>
              <a:t>Cluster solutions failing to show substantial variation indicate other cluster solutions should be examined</a:t>
            </a:r>
            <a:endParaRPr lang="en-US" baseline="0" dirty="0"/>
          </a:p>
          <a:p>
            <a:pPr marL="228600" indent="-228600">
              <a:buFont typeface="Arial" panose="020B0604020202020204" pitchFamily="34" charset="0"/>
              <a:buChar char="•"/>
            </a:pPr>
            <a:r>
              <a:rPr lang="en-US" i="0" dirty="0"/>
              <a:t>If the clusters </a:t>
            </a:r>
            <a:r>
              <a:rPr lang="en-US" dirty="0"/>
              <a:t>don’t appear different, then look</a:t>
            </a:r>
            <a:r>
              <a:rPr lang="en-US" baseline="0" dirty="0"/>
              <a:t> at 2 or 4 clusters.</a:t>
            </a:r>
          </a:p>
        </p:txBody>
      </p:sp>
      <p:sp>
        <p:nvSpPr>
          <p:cNvPr id="4" name="Slide Number Placeholder 3"/>
          <p:cNvSpPr>
            <a:spLocks noGrp="1"/>
          </p:cNvSpPr>
          <p:nvPr>
            <p:ph type="sldNum" sz="quarter" idx="10"/>
          </p:nvPr>
        </p:nvSpPr>
        <p:spPr/>
        <p:txBody>
          <a:bodyPr/>
          <a:lstStyle/>
          <a:p>
            <a:fld id="{CC7B53A9-86E9-4CFA-85A0-7CA731B2D2C4}" type="slidenum">
              <a:rPr lang="en-US" smtClean="0"/>
              <a:pPr/>
              <a:t>51</a:t>
            </a:fld>
            <a:endParaRPr lang="en-US"/>
          </a:p>
        </p:txBody>
      </p:sp>
    </p:spTree>
    <p:extLst>
      <p:ext uri="{BB962C8B-B14F-4D97-AF65-F5344CB8AC3E}">
        <p14:creationId xmlns:p14="http://schemas.microsoft.com/office/powerpoint/2010/main" val="4274812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line chart is also called a snake plot.</a:t>
            </a:r>
          </a:p>
        </p:txBody>
      </p:sp>
      <p:sp>
        <p:nvSpPr>
          <p:cNvPr id="4" name="Slide Number Placeholder 3"/>
          <p:cNvSpPr>
            <a:spLocks noGrp="1"/>
          </p:cNvSpPr>
          <p:nvPr>
            <p:ph type="sldNum" sz="quarter" idx="10"/>
          </p:nvPr>
        </p:nvSpPr>
        <p:spPr/>
        <p:txBody>
          <a:bodyPr/>
          <a:lstStyle/>
          <a:p>
            <a:fld id="{CC7B53A9-86E9-4CFA-85A0-7CA731B2D2C4}" type="slidenum">
              <a:rPr lang="en-US" smtClean="0"/>
              <a:pPr/>
              <a:t>52</a:t>
            </a:fld>
            <a:endParaRPr lang="en-US"/>
          </a:p>
        </p:txBody>
      </p:sp>
    </p:spTree>
    <p:extLst>
      <p:ext uri="{BB962C8B-B14F-4D97-AF65-F5344CB8AC3E}">
        <p14:creationId xmlns:p14="http://schemas.microsoft.com/office/powerpoint/2010/main" val="252228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6F7E6688-46F4-4CD5-8A91-6EF16A990CFA}" type="slidenum">
              <a:rPr lang="en-US" altLang="en-US"/>
              <a:pPr/>
              <a:t>7</a:t>
            </a:fld>
            <a:endParaRPr lang="en-US" altLang="en-US"/>
          </a:p>
        </p:txBody>
      </p:sp>
      <p:sp>
        <p:nvSpPr>
          <p:cNvPr id="56322" name="Rectangle 2"/>
          <p:cNvSpPr>
            <a:spLocks noChangeArrowheads="1"/>
          </p:cNvSpPr>
          <p:nvPr/>
        </p:nvSpPr>
        <p:spPr bwMode="auto">
          <a:xfrm>
            <a:off x="3886200" y="0"/>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3" name="Rectangle 3"/>
          <p:cNvSpPr>
            <a:spLocks noChangeArrowheads="1"/>
          </p:cNvSpPr>
          <p:nvPr/>
        </p:nvSpPr>
        <p:spPr bwMode="auto">
          <a:xfrm>
            <a:off x="3886200" y="8687037"/>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9" tIns="0" rIns="19349" bIns="0" anchor="b"/>
          <a:lstStyle>
            <a:lvl1pPr defTabSz="928688">
              <a:defRPr sz="2400">
                <a:solidFill>
                  <a:schemeClr val="tx1"/>
                </a:solidFill>
                <a:latin typeface="Times New Roman" pitchFamily="18" charset="0"/>
              </a:defRPr>
            </a:lvl1pPr>
            <a:lvl2pPr marL="465138" defTabSz="928688">
              <a:defRPr sz="2400">
                <a:solidFill>
                  <a:schemeClr val="tx1"/>
                </a:solidFill>
                <a:latin typeface="Times New Roman" pitchFamily="18" charset="0"/>
              </a:defRPr>
            </a:lvl2pPr>
            <a:lvl3pPr marL="928688" defTabSz="928688">
              <a:defRPr sz="2400">
                <a:solidFill>
                  <a:schemeClr val="tx1"/>
                </a:solidFill>
                <a:latin typeface="Times New Roman" pitchFamily="18" charset="0"/>
              </a:defRPr>
            </a:lvl3pPr>
            <a:lvl4pPr marL="1393825" defTabSz="928688">
              <a:defRPr sz="2400">
                <a:solidFill>
                  <a:schemeClr val="tx1"/>
                </a:solidFill>
                <a:latin typeface="Times New Roman" pitchFamily="18" charset="0"/>
              </a:defRPr>
            </a:lvl4pPr>
            <a:lvl5pPr marL="1857375" defTabSz="928688">
              <a:defRPr sz="2400">
                <a:solidFill>
                  <a:schemeClr val="tx1"/>
                </a:solidFill>
                <a:latin typeface="Times New Roman" pitchFamily="18" charset="0"/>
              </a:defRPr>
            </a:lvl5pPr>
            <a:lvl6pPr marL="2314575" defTabSz="928688" eaLnBrk="0" fontAlgn="base" hangingPunct="0">
              <a:spcBef>
                <a:spcPct val="0"/>
              </a:spcBef>
              <a:spcAft>
                <a:spcPct val="0"/>
              </a:spcAft>
              <a:defRPr sz="2400">
                <a:solidFill>
                  <a:schemeClr val="tx1"/>
                </a:solidFill>
                <a:latin typeface="Times New Roman" pitchFamily="18" charset="0"/>
              </a:defRPr>
            </a:lvl6pPr>
            <a:lvl7pPr marL="2771775" defTabSz="928688" eaLnBrk="0" fontAlgn="base" hangingPunct="0">
              <a:spcBef>
                <a:spcPct val="0"/>
              </a:spcBef>
              <a:spcAft>
                <a:spcPct val="0"/>
              </a:spcAft>
              <a:defRPr sz="2400">
                <a:solidFill>
                  <a:schemeClr val="tx1"/>
                </a:solidFill>
                <a:latin typeface="Times New Roman" pitchFamily="18" charset="0"/>
              </a:defRPr>
            </a:lvl7pPr>
            <a:lvl8pPr marL="3228975" defTabSz="928688" eaLnBrk="0" fontAlgn="base" hangingPunct="0">
              <a:spcBef>
                <a:spcPct val="0"/>
              </a:spcBef>
              <a:spcAft>
                <a:spcPct val="0"/>
              </a:spcAft>
              <a:defRPr sz="2400">
                <a:solidFill>
                  <a:schemeClr val="tx1"/>
                </a:solidFill>
                <a:latin typeface="Times New Roman" pitchFamily="18" charset="0"/>
              </a:defRPr>
            </a:lvl8pPr>
            <a:lvl9pPr marL="3686175" defTabSz="928688"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26</a:t>
            </a:r>
          </a:p>
        </p:txBody>
      </p:sp>
      <p:sp>
        <p:nvSpPr>
          <p:cNvPr id="56324" name="Rectangle 4"/>
          <p:cNvSpPr>
            <a:spLocks noChangeArrowheads="1"/>
          </p:cNvSpPr>
          <p:nvPr/>
        </p:nvSpPr>
        <p:spPr bwMode="auto">
          <a:xfrm>
            <a:off x="0" y="8687037"/>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5" name="Rectangle 5"/>
          <p:cNvSpPr>
            <a:spLocks noChangeArrowheads="1"/>
          </p:cNvSpPr>
          <p:nvPr/>
        </p:nvSpPr>
        <p:spPr bwMode="auto">
          <a:xfrm>
            <a:off x="0" y="0"/>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6" name="Rectangle 6"/>
          <p:cNvSpPr>
            <a:spLocks noChangeArrowheads="1"/>
          </p:cNvSpPr>
          <p:nvPr/>
        </p:nvSpPr>
        <p:spPr bwMode="auto">
          <a:xfrm>
            <a:off x="3886200" y="0"/>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7" name="Rectangle 7"/>
          <p:cNvSpPr>
            <a:spLocks noChangeArrowheads="1"/>
          </p:cNvSpPr>
          <p:nvPr/>
        </p:nvSpPr>
        <p:spPr bwMode="auto">
          <a:xfrm>
            <a:off x="3886200" y="8687037"/>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49" tIns="0" rIns="19349" bIns="0" anchor="b"/>
          <a:lstStyle>
            <a:lvl1pPr defTabSz="928688">
              <a:defRPr sz="2400">
                <a:solidFill>
                  <a:schemeClr val="tx1"/>
                </a:solidFill>
                <a:latin typeface="Times New Roman" pitchFamily="18" charset="0"/>
              </a:defRPr>
            </a:lvl1pPr>
            <a:lvl2pPr marL="465138" defTabSz="928688">
              <a:defRPr sz="2400">
                <a:solidFill>
                  <a:schemeClr val="tx1"/>
                </a:solidFill>
                <a:latin typeface="Times New Roman" pitchFamily="18" charset="0"/>
              </a:defRPr>
            </a:lvl2pPr>
            <a:lvl3pPr marL="928688" defTabSz="928688">
              <a:defRPr sz="2400">
                <a:solidFill>
                  <a:schemeClr val="tx1"/>
                </a:solidFill>
                <a:latin typeface="Times New Roman" pitchFamily="18" charset="0"/>
              </a:defRPr>
            </a:lvl3pPr>
            <a:lvl4pPr marL="1393825" defTabSz="928688">
              <a:defRPr sz="2400">
                <a:solidFill>
                  <a:schemeClr val="tx1"/>
                </a:solidFill>
                <a:latin typeface="Times New Roman" pitchFamily="18" charset="0"/>
              </a:defRPr>
            </a:lvl4pPr>
            <a:lvl5pPr marL="1857375" defTabSz="928688">
              <a:defRPr sz="2400">
                <a:solidFill>
                  <a:schemeClr val="tx1"/>
                </a:solidFill>
                <a:latin typeface="Times New Roman" pitchFamily="18" charset="0"/>
              </a:defRPr>
            </a:lvl5pPr>
            <a:lvl6pPr marL="2314575" defTabSz="928688" eaLnBrk="0" fontAlgn="base" hangingPunct="0">
              <a:spcBef>
                <a:spcPct val="0"/>
              </a:spcBef>
              <a:spcAft>
                <a:spcPct val="0"/>
              </a:spcAft>
              <a:defRPr sz="2400">
                <a:solidFill>
                  <a:schemeClr val="tx1"/>
                </a:solidFill>
                <a:latin typeface="Times New Roman" pitchFamily="18" charset="0"/>
              </a:defRPr>
            </a:lvl6pPr>
            <a:lvl7pPr marL="2771775" defTabSz="928688" eaLnBrk="0" fontAlgn="base" hangingPunct="0">
              <a:spcBef>
                <a:spcPct val="0"/>
              </a:spcBef>
              <a:spcAft>
                <a:spcPct val="0"/>
              </a:spcAft>
              <a:defRPr sz="2400">
                <a:solidFill>
                  <a:schemeClr val="tx1"/>
                </a:solidFill>
                <a:latin typeface="Times New Roman" pitchFamily="18" charset="0"/>
              </a:defRPr>
            </a:lvl7pPr>
            <a:lvl8pPr marL="3228975" defTabSz="928688" eaLnBrk="0" fontAlgn="base" hangingPunct="0">
              <a:spcBef>
                <a:spcPct val="0"/>
              </a:spcBef>
              <a:spcAft>
                <a:spcPct val="0"/>
              </a:spcAft>
              <a:defRPr sz="2400">
                <a:solidFill>
                  <a:schemeClr val="tx1"/>
                </a:solidFill>
                <a:latin typeface="Times New Roman" pitchFamily="18" charset="0"/>
              </a:defRPr>
            </a:lvl8pPr>
            <a:lvl9pPr marL="3686175" defTabSz="928688"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26</a:t>
            </a:r>
          </a:p>
        </p:txBody>
      </p:sp>
      <p:sp>
        <p:nvSpPr>
          <p:cNvPr id="56328" name="Rectangle 8"/>
          <p:cNvSpPr>
            <a:spLocks noChangeArrowheads="1"/>
          </p:cNvSpPr>
          <p:nvPr/>
        </p:nvSpPr>
        <p:spPr bwMode="auto">
          <a:xfrm>
            <a:off x="0" y="8687037"/>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29" name="Rectangle 9"/>
          <p:cNvSpPr>
            <a:spLocks noChangeArrowheads="1"/>
          </p:cNvSpPr>
          <p:nvPr/>
        </p:nvSpPr>
        <p:spPr bwMode="auto">
          <a:xfrm>
            <a:off x="0" y="0"/>
            <a:ext cx="2971800" cy="45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6330" name="Rectangle 10"/>
          <p:cNvSpPr>
            <a:spLocks noGrp="1" noChangeArrowheads="1"/>
          </p:cNvSpPr>
          <p:nvPr>
            <p:ph type="body" idx="1"/>
          </p:nvPr>
        </p:nvSpPr>
        <p:spPr>
          <a:ln/>
        </p:spPr>
        <p:txBody>
          <a:bodyPr/>
          <a:lstStyle/>
          <a:p>
            <a:endParaRPr lang="en-US" altLang="en-US" dirty="0"/>
          </a:p>
        </p:txBody>
      </p:sp>
      <p:sp>
        <p:nvSpPr>
          <p:cNvPr id="56331" name="Rectangle 11"/>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02589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C7B53A9-86E9-4CFA-85A0-7CA731B2D2C4}" type="slidenum">
              <a:rPr lang="en-US" smtClean="0"/>
              <a:pPr/>
              <a:t>53</a:t>
            </a:fld>
            <a:endParaRPr lang="en-US"/>
          </a:p>
        </p:txBody>
      </p:sp>
    </p:spTree>
    <p:extLst>
      <p:ext uri="{BB962C8B-B14F-4D97-AF65-F5344CB8AC3E}">
        <p14:creationId xmlns:p14="http://schemas.microsoft.com/office/powerpoint/2010/main" val="1870821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Single-member or extremely small clusters are generally not acceptable and should generally be eliminated.</a:t>
            </a:r>
          </a:p>
        </p:txBody>
      </p:sp>
      <p:sp>
        <p:nvSpPr>
          <p:cNvPr id="4" name="Slide Number Placeholder 3"/>
          <p:cNvSpPr>
            <a:spLocks noGrp="1"/>
          </p:cNvSpPr>
          <p:nvPr>
            <p:ph type="sldNum" sz="quarter" idx="10"/>
          </p:nvPr>
        </p:nvSpPr>
        <p:spPr/>
        <p:txBody>
          <a:bodyPr/>
          <a:lstStyle/>
          <a:p>
            <a:fld id="{CC7B53A9-86E9-4CFA-85A0-7CA731B2D2C4}" type="slidenum">
              <a:rPr lang="en-US" smtClean="0"/>
              <a:pPr/>
              <a:t>54</a:t>
            </a:fld>
            <a:endParaRPr lang="en-US"/>
          </a:p>
        </p:txBody>
      </p:sp>
    </p:spTree>
    <p:extLst>
      <p:ext uri="{BB962C8B-B14F-4D97-AF65-F5344CB8AC3E}">
        <p14:creationId xmlns:p14="http://schemas.microsoft.com/office/powerpoint/2010/main" val="916656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C7B53A9-86E9-4CFA-85A0-7CA731B2D2C4}" type="slidenum">
              <a:rPr lang="en-US" smtClean="0"/>
              <a:pPr/>
              <a:t>55</a:t>
            </a:fld>
            <a:endParaRPr lang="en-US"/>
          </a:p>
        </p:txBody>
      </p:sp>
    </p:spTree>
    <p:extLst>
      <p:ext uri="{BB962C8B-B14F-4D97-AF65-F5344CB8AC3E}">
        <p14:creationId xmlns:p14="http://schemas.microsoft.com/office/powerpoint/2010/main" val="2333748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56</a:t>
            </a:fld>
            <a:endParaRPr lang="en-US"/>
          </a:p>
        </p:txBody>
      </p:sp>
    </p:spTree>
    <p:extLst>
      <p:ext uri="{BB962C8B-B14F-4D97-AF65-F5344CB8AC3E}">
        <p14:creationId xmlns:p14="http://schemas.microsoft.com/office/powerpoint/2010/main" val="409253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spcBef>
                <a:spcPct val="100000"/>
              </a:spcBef>
              <a:buFont typeface="Arial" pitchFamily="34" charset="0"/>
              <a:buChar char="•"/>
            </a:pPr>
            <a:r>
              <a:rPr lang="en-US" sz="1200" dirty="0">
                <a:cs typeface="Times New Roman" pitchFamily="18" charset="0"/>
              </a:rPr>
              <a:t>Interpreting and profiling clusters involves examining the cluster means (centroids).  The </a:t>
            </a:r>
            <a:r>
              <a:rPr lang="en-US" sz="1200" dirty="0" err="1">
                <a:cs typeface="Times New Roman" pitchFamily="18" charset="0"/>
              </a:rPr>
              <a:t>centroids</a:t>
            </a:r>
            <a:r>
              <a:rPr lang="en-US" sz="1200" dirty="0">
                <a:cs typeface="Times New Roman" pitchFamily="18" charset="0"/>
              </a:rPr>
              <a:t> enable us to describe each cluster by assigning it a name or label.  </a:t>
            </a:r>
          </a:p>
          <a:p>
            <a:pPr marL="228600" indent="-228600">
              <a:spcBef>
                <a:spcPct val="100000"/>
              </a:spcBef>
              <a:buFont typeface="Arial" pitchFamily="34" charset="0"/>
              <a:buChar char="•"/>
            </a:pPr>
            <a:r>
              <a:rPr lang="en-US" sz="1200" dirty="0">
                <a:cs typeface="Times New Roman" pitchFamily="18" charset="0"/>
              </a:rPr>
              <a:t>It is often helpful to profile the clusters in terms of variables that were not used for clustering (using</a:t>
            </a:r>
            <a:r>
              <a:rPr lang="en-US" sz="1200" baseline="0" dirty="0">
                <a:cs typeface="Times New Roman" pitchFamily="18" charset="0"/>
              </a:rPr>
              <a:t> discriminant analysis)</a:t>
            </a:r>
            <a:r>
              <a:rPr lang="en-US" sz="1200" dirty="0">
                <a:cs typeface="Times New Roman" pitchFamily="18" charset="0"/>
              </a:rPr>
              <a:t>.  These may include demographic, psychographic, product usage, media usage, or other variables.</a:t>
            </a:r>
            <a:r>
              <a:rPr lang="en-US" sz="1400" dirty="0">
                <a:cs typeface="Times New Roman" pitchFamily="18" charset="0"/>
              </a:rPr>
              <a:t> </a:t>
            </a: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57</a:t>
            </a:fld>
            <a:endParaRPr lang="en-US"/>
          </a:p>
        </p:txBody>
      </p:sp>
    </p:spTree>
    <p:extLst>
      <p:ext uri="{BB962C8B-B14F-4D97-AF65-F5344CB8AC3E}">
        <p14:creationId xmlns:p14="http://schemas.microsoft.com/office/powerpoint/2010/main" val="692642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6800" indent="-226800">
              <a:buFont typeface="Arial" pitchFamily="34" charset="0"/>
              <a:buChar char="•"/>
            </a:pPr>
            <a:r>
              <a:rPr lang="en-US" dirty="0">
                <a:cs typeface="Times New Roman" pitchFamily="18" charset="0"/>
              </a:rPr>
              <a:t>Interpreting and profiling clusters involves examining the cluster centroids (means).  The centroids enable us to describe each cluster by assigning it a name or label.</a:t>
            </a:r>
          </a:p>
          <a:p>
            <a:pPr marL="226800" marR="0" lvl="2" indent="-2268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en-US" dirty="0"/>
              <a:t>Cluster solutions ultimately must have theoretical validity assess through external validation.</a:t>
            </a:r>
            <a:endParaRPr lang="en-US" dirty="0">
              <a:cs typeface="Times New Roman" pitchFamily="18" charset="0"/>
            </a:endParaRPr>
          </a:p>
          <a:p>
            <a:endParaRPr lang="en-US" dirty="0"/>
          </a:p>
          <a:p>
            <a:r>
              <a:rPr lang="en-US" dirty="0"/>
              <a:t>Finally, create names for each segment</a:t>
            </a:r>
          </a:p>
          <a:p>
            <a:r>
              <a:rPr lang="en-US" dirty="0"/>
              <a:t>Cluster 1: </a:t>
            </a:r>
          </a:p>
          <a:p>
            <a:r>
              <a:rPr lang="en-US" dirty="0"/>
              <a:t>Cluster 2:</a:t>
            </a:r>
          </a:p>
          <a:p>
            <a:r>
              <a:rPr lang="en-US" dirty="0"/>
              <a:t>Cluster 3:</a:t>
            </a:r>
          </a:p>
        </p:txBody>
      </p:sp>
      <p:sp>
        <p:nvSpPr>
          <p:cNvPr id="4" name="Slide Number Placeholder 3"/>
          <p:cNvSpPr>
            <a:spLocks noGrp="1"/>
          </p:cNvSpPr>
          <p:nvPr>
            <p:ph type="sldNum" sz="quarter" idx="10"/>
          </p:nvPr>
        </p:nvSpPr>
        <p:spPr/>
        <p:txBody>
          <a:bodyPr/>
          <a:lstStyle/>
          <a:p>
            <a:fld id="{CC7B53A9-86E9-4CFA-85A0-7CA731B2D2C4}" type="slidenum">
              <a:rPr lang="en-US" smtClean="0"/>
              <a:pPr/>
              <a:t>58</a:t>
            </a:fld>
            <a:endParaRPr lang="en-US"/>
          </a:p>
        </p:txBody>
      </p:sp>
    </p:spTree>
    <p:extLst>
      <p:ext uri="{BB962C8B-B14F-4D97-AF65-F5344CB8AC3E}">
        <p14:creationId xmlns:p14="http://schemas.microsoft.com/office/powerpoint/2010/main" val="3687285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25000"/>
              </a:spcBef>
              <a:buSzTx/>
            </a:pPr>
            <a:r>
              <a:rPr lang="en-US" sz="1200" dirty="0">
                <a:cs typeface="Times New Roman" pitchFamily="18" charset="0"/>
              </a:rPr>
              <a:t>Here are some methods of validating the cluster solution:</a:t>
            </a:r>
          </a:p>
          <a:p>
            <a:pPr marL="182880" indent="-182880">
              <a:spcBef>
                <a:spcPct val="25000"/>
              </a:spcBef>
              <a:buSzTx/>
              <a:buFont typeface="Wingdings" pitchFamily="2" charset="2"/>
              <a:buAutoNum type="arabicPeriod"/>
            </a:pPr>
            <a:r>
              <a:rPr lang="en-US" sz="1200" dirty="0">
                <a:cs typeface="Times New Roman" pitchFamily="18" charset="0"/>
              </a:rPr>
              <a:t>Perform cluster analysis on the same data using different distance measures.  Compare the results across measures to determine the stability of the solutions.</a:t>
            </a:r>
          </a:p>
          <a:p>
            <a:pPr marL="182880" indent="-182880">
              <a:spcBef>
                <a:spcPct val="25000"/>
              </a:spcBef>
              <a:buSzTx/>
              <a:buFont typeface="Wingdings" pitchFamily="2" charset="2"/>
              <a:buAutoNum type="arabicPeriod"/>
            </a:pPr>
            <a:r>
              <a:rPr lang="en-US" sz="1200" dirty="0">
                <a:cs typeface="Times New Roman" pitchFamily="18" charset="0"/>
              </a:rPr>
              <a:t>Use different methods of clustering and compare the results.</a:t>
            </a:r>
          </a:p>
          <a:p>
            <a:pPr marL="182880" indent="-182880">
              <a:spcBef>
                <a:spcPct val="25000"/>
              </a:spcBef>
              <a:buSzTx/>
              <a:buFont typeface="Wingdings" pitchFamily="2" charset="2"/>
              <a:buAutoNum type="arabicPeriod"/>
            </a:pPr>
            <a:r>
              <a:rPr lang="en-US" sz="1200" dirty="0">
                <a:cs typeface="Times New Roman" pitchFamily="18" charset="0"/>
              </a:rPr>
              <a:t>Split the data randomly into halves.  Perform clustering separately on each half.  Compare cluster </a:t>
            </a:r>
            <a:r>
              <a:rPr lang="en-US" sz="1200" dirty="0" err="1">
                <a:cs typeface="Times New Roman" pitchFamily="18" charset="0"/>
              </a:rPr>
              <a:t>centroids</a:t>
            </a:r>
            <a:r>
              <a:rPr lang="en-US" sz="1200" dirty="0">
                <a:cs typeface="Times New Roman" pitchFamily="18" charset="0"/>
              </a:rPr>
              <a:t> across the two subsamples.</a:t>
            </a:r>
          </a:p>
          <a:p>
            <a:pPr marL="182880" indent="-182880">
              <a:spcBef>
                <a:spcPct val="25000"/>
              </a:spcBef>
              <a:buSzTx/>
              <a:buFont typeface="Wingdings" pitchFamily="2" charset="2"/>
              <a:buAutoNum type="arabicPeriod"/>
            </a:pPr>
            <a:r>
              <a:rPr lang="en-US" sz="1200" dirty="0">
                <a:cs typeface="Times New Roman" pitchFamily="18" charset="0"/>
              </a:rPr>
              <a:t>Delete variables randomly.  Perform clustering based on the reduced set of variables.  Compare the results with those obtained by clustering based on the entire set of variables. </a:t>
            </a:r>
          </a:p>
          <a:p>
            <a:pPr marL="182880" indent="-182880">
              <a:spcBef>
                <a:spcPct val="25000"/>
              </a:spcBef>
              <a:buSzTx/>
              <a:buFont typeface="Wingdings" pitchFamily="2" charset="2"/>
              <a:buAutoNum type="arabicPeriod"/>
            </a:pPr>
            <a:r>
              <a:rPr lang="en-US" sz="1200" dirty="0">
                <a:cs typeface="Times New Roman" pitchFamily="18" charset="0"/>
              </a:rPr>
              <a:t>In nonhierarchical clustering, the solution may depend on the order of cases in the data set.  Make multiple runs using different order of cases until the solution stabilizes. </a:t>
            </a:r>
          </a:p>
          <a:p>
            <a:pPr marL="182880" indent="-182880">
              <a:spcBef>
                <a:spcPct val="25000"/>
              </a:spcBef>
              <a:buSzTx/>
              <a:buFont typeface="Wingdings" pitchFamily="2" charset="2"/>
              <a:buAutoNum type="arabicPeriod"/>
            </a:pPr>
            <a:endParaRPr lang="en-US" dirty="0">
              <a:cs typeface="Times New Roman" pitchFamily="18" charset="0"/>
            </a:endParaRPr>
          </a:p>
          <a:p>
            <a:pPr>
              <a:spcBef>
                <a:spcPct val="25000"/>
              </a:spcBef>
              <a:buSzTx/>
            </a:pPr>
            <a:endParaRPr lang="en-US" sz="1200" dirty="0">
              <a:cs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59</a:t>
            </a:fld>
            <a:endParaRPr lang="en-US"/>
          </a:p>
        </p:txBody>
      </p:sp>
    </p:spTree>
    <p:extLst>
      <p:ext uri="{BB962C8B-B14F-4D97-AF65-F5344CB8AC3E}">
        <p14:creationId xmlns:p14="http://schemas.microsoft.com/office/powerpoint/2010/main" val="2705262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F367263F-2047-4666-BA92-7402D1443F2C}" type="slidenum">
              <a:rPr lang="en-US" altLang="en-US"/>
              <a:pPr/>
              <a:t>60</a:t>
            </a:fld>
            <a:endParaRPr lang="en-US" altLang="en-US"/>
          </a:p>
        </p:txBody>
      </p:sp>
      <p:sp>
        <p:nvSpPr>
          <p:cNvPr id="267266" name="Rectangle 2"/>
          <p:cNvSpPr>
            <a:spLocks noChangeArrowheads="1"/>
          </p:cNvSpPr>
          <p:nvPr/>
        </p:nvSpPr>
        <p:spPr bwMode="auto">
          <a:xfrm>
            <a:off x="3886201" y="0"/>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67" name="Rectangle 3"/>
          <p:cNvSpPr>
            <a:spLocks noChangeArrowheads="1"/>
          </p:cNvSpPr>
          <p:nvPr/>
        </p:nvSpPr>
        <p:spPr bwMode="auto">
          <a:xfrm>
            <a:off x="3886201" y="8685457"/>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8" tIns="0" rIns="19328" bIns="0" anchor="b"/>
          <a:lstStyle>
            <a:lvl1pPr defTabSz="927100">
              <a:defRPr sz="2400">
                <a:solidFill>
                  <a:schemeClr val="tx1"/>
                </a:solidFill>
                <a:latin typeface="Times New Roman" pitchFamily="18" charset="0"/>
              </a:defRPr>
            </a:lvl1pPr>
            <a:lvl2pPr marL="463550" defTabSz="927100">
              <a:defRPr sz="2400">
                <a:solidFill>
                  <a:schemeClr val="tx1"/>
                </a:solidFill>
                <a:latin typeface="Times New Roman" pitchFamily="18" charset="0"/>
              </a:defRPr>
            </a:lvl2pPr>
            <a:lvl3pPr marL="927100" defTabSz="927100">
              <a:defRPr sz="2400">
                <a:solidFill>
                  <a:schemeClr val="tx1"/>
                </a:solidFill>
                <a:latin typeface="Times New Roman" pitchFamily="18" charset="0"/>
              </a:defRPr>
            </a:lvl3pPr>
            <a:lvl4pPr marL="1392238" defTabSz="927100">
              <a:defRPr sz="2400">
                <a:solidFill>
                  <a:schemeClr val="tx1"/>
                </a:solidFill>
                <a:latin typeface="Times New Roman" pitchFamily="18" charset="0"/>
              </a:defRPr>
            </a:lvl4pPr>
            <a:lvl5pPr marL="1855788" defTabSz="927100">
              <a:defRPr sz="2400">
                <a:solidFill>
                  <a:schemeClr val="tx1"/>
                </a:solidFill>
                <a:latin typeface="Times New Roman" pitchFamily="18" charset="0"/>
              </a:defRPr>
            </a:lvl5pPr>
            <a:lvl6pPr marL="2312988" defTabSz="927100" eaLnBrk="0" fontAlgn="base" hangingPunct="0">
              <a:spcBef>
                <a:spcPct val="0"/>
              </a:spcBef>
              <a:spcAft>
                <a:spcPct val="0"/>
              </a:spcAft>
              <a:defRPr sz="2400">
                <a:solidFill>
                  <a:schemeClr val="tx1"/>
                </a:solidFill>
                <a:latin typeface="Times New Roman" pitchFamily="18" charset="0"/>
              </a:defRPr>
            </a:lvl6pPr>
            <a:lvl7pPr marL="2770188" defTabSz="927100" eaLnBrk="0" fontAlgn="base" hangingPunct="0">
              <a:spcBef>
                <a:spcPct val="0"/>
              </a:spcBef>
              <a:spcAft>
                <a:spcPct val="0"/>
              </a:spcAft>
              <a:defRPr sz="2400">
                <a:solidFill>
                  <a:schemeClr val="tx1"/>
                </a:solidFill>
                <a:latin typeface="Times New Roman" pitchFamily="18" charset="0"/>
              </a:defRPr>
            </a:lvl7pPr>
            <a:lvl8pPr marL="3227388" defTabSz="927100" eaLnBrk="0" fontAlgn="base" hangingPunct="0">
              <a:spcBef>
                <a:spcPct val="0"/>
              </a:spcBef>
              <a:spcAft>
                <a:spcPct val="0"/>
              </a:spcAft>
              <a:defRPr sz="2400">
                <a:solidFill>
                  <a:schemeClr val="tx1"/>
                </a:solidFill>
                <a:latin typeface="Times New Roman" pitchFamily="18" charset="0"/>
              </a:defRPr>
            </a:lvl8pPr>
            <a:lvl9pPr marL="3684588" defTabSz="927100"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36</a:t>
            </a:r>
          </a:p>
        </p:txBody>
      </p:sp>
      <p:sp>
        <p:nvSpPr>
          <p:cNvPr id="267268" name="Rectangle 4"/>
          <p:cNvSpPr>
            <a:spLocks noChangeArrowheads="1"/>
          </p:cNvSpPr>
          <p:nvPr/>
        </p:nvSpPr>
        <p:spPr bwMode="auto">
          <a:xfrm>
            <a:off x="0" y="8685457"/>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69" name="Rectangle 5"/>
          <p:cNvSpPr>
            <a:spLocks noChangeArrowheads="1"/>
          </p:cNvSpPr>
          <p:nvPr/>
        </p:nvSpPr>
        <p:spPr bwMode="auto">
          <a:xfrm>
            <a:off x="0" y="0"/>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70" name="Rectangle 6"/>
          <p:cNvSpPr>
            <a:spLocks noChangeArrowheads="1"/>
          </p:cNvSpPr>
          <p:nvPr/>
        </p:nvSpPr>
        <p:spPr bwMode="auto">
          <a:xfrm>
            <a:off x="3886201" y="0"/>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71" name="Rectangle 7"/>
          <p:cNvSpPr>
            <a:spLocks noChangeArrowheads="1"/>
          </p:cNvSpPr>
          <p:nvPr/>
        </p:nvSpPr>
        <p:spPr bwMode="auto">
          <a:xfrm>
            <a:off x="3886201" y="8685457"/>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328" tIns="0" rIns="19328" bIns="0" anchor="b"/>
          <a:lstStyle>
            <a:lvl1pPr defTabSz="927100">
              <a:defRPr sz="2400">
                <a:solidFill>
                  <a:schemeClr val="tx1"/>
                </a:solidFill>
                <a:latin typeface="Times New Roman" pitchFamily="18" charset="0"/>
              </a:defRPr>
            </a:lvl1pPr>
            <a:lvl2pPr marL="463550" defTabSz="927100">
              <a:defRPr sz="2400">
                <a:solidFill>
                  <a:schemeClr val="tx1"/>
                </a:solidFill>
                <a:latin typeface="Times New Roman" pitchFamily="18" charset="0"/>
              </a:defRPr>
            </a:lvl2pPr>
            <a:lvl3pPr marL="927100" defTabSz="927100">
              <a:defRPr sz="2400">
                <a:solidFill>
                  <a:schemeClr val="tx1"/>
                </a:solidFill>
                <a:latin typeface="Times New Roman" pitchFamily="18" charset="0"/>
              </a:defRPr>
            </a:lvl3pPr>
            <a:lvl4pPr marL="1392238" defTabSz="927100">
              <a:defRPr sz="2400">
                <a:solidFill>
                  <a:schemeClr val="tx1"/>
                </a:solidFill>
                <a:latin typeface="Times New Roman" pitchFamily="18" charset="0"/>
              </a:defRPr>
            </a:lvl4pPr>
            <a:lvl5pPr marL="1855788" defTabSz="927100">
              <a:defRPr sz="2400">
                <a:solidFill>
                  <a:schemeClr val="tx1"/>
                </a:solidFill>
                <a:latin typeface="Times New Roman" pitchFamily="18" charset="0"/>
              </a:defRPr>
            </a:lvl5pPr>
            <a:lvl6pPr marL="2312988" defTabSz="927100" eaLnBrk="0" fontAlgn="base" hangingPunct="0">
              <a:spcBef>
                <a:spcPct val="0"/>
              </a:spcBef>
              <a:spcAft>
                <a:spcPct val="0"/>
              </a:spcAft>
              <a:defRPr sz="2400">
                <a:solidFill>
                  <a:schemeClr val="tx1"/>
                </a:solidFill>
                <a:latin typeface="Times New Roman" pitchFamily="18" charset="0"/>
              </a:defRPr>
            </a:lvl6pPr>
            <a:lvl7pPr marL="2770188" defTabSz="927100" eaLnBrk="0" fontAlgn="base" hangingPunct="0">
              <a:spcBef>
                <a:spcPct val="0"/>
              </a:spcBef>
              <a:spcAft>
                <a:spcPct val="0"/>
              </a:spcAft>
              <a:defRPr sz="2400">
                <a:solidFill>
                  <a:schemeClr val="tx1"/>
                </a:solidFill>
                <a:latin typeface="Times New Roman" pitchFamily="18" charset="0"/>
              </a:defRPr>
            </a:lvl7pPr>
            <a:lvl8pPr marL="3227388" defTabSz="927100" eaLnBrk="0" fontAlgn="base" hangingPunct="0">
              <a:spcBef>
                <a:spcPct val="0"/>
              </a:spcBef>
              <a:spcAft>
                <a:spcPct val="0"/>
              </a:spcAft>
              <a:defRPr sz="2400">
                <a:solidFill>
                  <a:schemeClr val="tx1"/>
                </a:solidFill>
                <a:latin typeface="Times New Roman" pitchFamily="18" charset="0"/>
              </a:defRPr>
            </a:lvl8pPr>
            <a:lvl9pPr marL="3684588" defTabSz="927100" eaLnBrk="0" fontAlgn="base" hangingPunct="0">
              <a:spcBef>
                <a:spcPct val="0"/>
              </a:spcBef>
              <a:spcAft>
                <a:spcPct val="0"/>
              </a:spcAft>
              <a:defRPr sz="2400">
                <a:solidFill>
                  <a:schemeClr val="tx1"/>
                </a:solidFill>
                <a:latin typeface="Times New Roman" pitchFamily="18" charset="0"/>
              </a:defRPr>
            </a:lvl9pPr>
          </a:lstStyle>
          <a:p>
            <a:pPr algn="r"/>
            <a:r>
              <a:rPr lang="en-US" altLang="en-US" sz="1000" i="1"/>
              <a:t>36</a:t>
            </a:r>
          </a:p>
        </p:txBody>
      </p:sp>
      <p:sp>
        <p:nvSpPr>
          <p:cNvPr id="267272" name="Rectangle 8"/>
          <p:cNvSpPr>
            <a:spLocks noChangeArrowheads="1"/>
          </p:cNvSpPr>
          <p:nvPr/>
        </p:nvSpPr>
        <p:spPr bwMode="auto">
          <a:xfrm>
            <a:off x="0" y="8685457"/>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73" name="Rectangle 9"/>
          <p:cNvSpPr>
            <a:spLocks noChangeArrowheads="1"/>
          </p:cNvSpPr>
          <p:nvPr/>
        </p:nvSpPr>
        <p:spPr bwMode="auto">
          <a:xfrm>
            <a:off x="0" y="0"/>
            <a:ext cx="2971800" cy="458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67274" name="Rectangle 10"/>
          <p:cNvSpPr>
            <a:spLocks noGrp="1" noRot="1" noChangeAspect="1" noChangeArrowheads="1" noTextEdit="1"/>
          </p:cNvSpPr>
          <p:nvPr>
            <p:ph type="sldImg"/>
          </p:nvPr>
        </p:nvSpPr>
        <p:spPr>
          <a:xfrm>
            <a:off x="395288" y="692150"/>
            <a:ext cx="6070600" cy="3416300"/>
          </a:xfrm>
          <a:ln cap="flat"/>
        </p:spPr>
      </p:sp>
      <p:sp>
        <p:nvSpPr>
          <p:cNvPr id="267275" name="Rectangle 11"/>
          <p:cNvSpPr>
            <a:spLocks noGrp="1" noChangeArrowheads="1"/>
          </p:cNvSpPr>
          <p:nvPr>
            <p:ph type="body" idx="1"/>
          </p:nvPr>
        </p:nvSpPr>
        <p:spPr>
          <a:ln/>
        </p:spPr>
        <p:txBody>
          <a:bodyPr lIns="93419" tIns="46710" rIns="93419" bIns="46710"/>
          <a:lstStyle/>
          <a:p>
            <a:endParaRPr lang="en-US" altLang="en-US" dirty="0"/>
          </a:p>
        </p:txBody>
      </p:sp>
    </p:spTree>
    <p:extLst>
      <p:ext uri="{BB962C8B-B14F-4D97-AF65-F5344CB8AC3E}">
        <p14:creationId xmlns:p14="http://schemas.microsoft.com/office/powerpoint/2010/main" val="3022600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 sure split file is off</a:t>
            </a:r>
          </a:p>
          <a:p>
            <a:pPr marL="228600" indent="-228600">
              <a:buFont typeface="Arial" panose="020B0604020202020204" pitchFamily="34" charset="0"/>
              <a:buChar char="•"/>
            </a:pPr>
            <a:r>
              <a:rPr lang="en-US" dirty="0"/>
              <a:t>Data </a:t>
            </a:r>
            <a:r>
              <a:rPr lang="en-US" dirty="0">
                <a:cs typeface="Arial"/>
              </a:rPr>
              <a:t>→ Split File</a:t>
            </a:r>
          </a:p>
          <a:p>
            <a:pPr marL="228600" indent="-228600">
              <a:buFont typeface="Arial" panose="020B0604020202020204" pitchFamily="34" charset="0"/>
              <a:buChar char="•"/>
            </a:pPr>
            <a:r>
              <a:rPr lang="en-US" dirty="0">
                <a:cs typeface="Arial"/>
              </a:rPr>
              <a:t>Tick: Analyze all cases, do not create groups</a:t>
            </a:r>
            <a:endParaRPr lang="en-US" dirty="0"/>
          </a:p>
          <a:p>
            <a:endParaRPr lang="en-US" dirty="0"/>
          </a:p>
          <a:p>
            <a:r>
              <a:rPr lang="en-US" dirty="0"/>
              <a:t>Analyze </a:t>
            </a:r>
            <a:r>
              <a:rPr lang="en-US" dirty="0">
                <a:cs typeface="Arial"/>
              </a:rPr>
              <a:t>→ Classify → K-means Cluster…</a:t>
            </a:r>
          </a:p>
          <a:p>
            <a:r>
              <a:rPr lang="en-US" dirty="0">
                <a:cs typeface="Arial"/>
              </a:rPr>
              <a:t>Move V1 – V6 to variables box</a:t>
            </a:r>
          </a:p>
          <a:p>
            <a:r>
              <a:rPr lang="en-US" dirty="0">
                <a:cs typeface="Arial"/>
              </a:rPr>
              <a:t>For Number of Clusters:</a:t>
            </a:r>
            <a:r>
              <a:rPr lang="en-US" baseline="0" dirty="0">
                <a:cs typeface="Arial"/>
              </a:rPr>
              <a:t> Insert number from hierarchical clustering decision (3)</a:t>
            </a:r>
            <a:endParaRPr lang="en-US" dirty="0">
              <a:cs typeface="Arial"/>
            </a:endParaRPr>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61</a:t>
            </a:fld>
            <a:endParaRPr lang="en-US"/>
          </a:p>
        </p:txBody>
      </p:sp>
    </p:spTree>
    <p:extLst>
      <p:ext uri="{BB962C8B-B14F-4D97-AF65-F5344CB8AC3E}">
        <p14:creationId xmlns:p14="http://schemas.microsoft.com/office/powerpoint/2010/main" val="296865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Save</a:t>
            </a:r>
            <a:r>
              <a:rPr lang="en-US" baseline="0" dirty="0"/>
              <a:t> Box: Tick Cluster membership</a:t>
            </a:r>
          </a:p>
          <a:p>
            <a:r>
              <a:rPr lang="en-US" baseline="0" dirty="0"/>
              <a:t>Options Box: Tick ANOVA table</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62</a:t>
            </a:fld>
            <a:endParaRPr lang="en-US"/>
          </a:p>
        </p:txBody>
      </p:sp>
    </p:spTree>
    <p:extLst>
      <p:ext uri="{BB962C8B-B14F-4D97-AF65-F5344CB8AC3E}">
        <p14:creationId xmlns:p14="http://schemas.microsoft.com/office/powerpoint/2010/main" val="2984262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8</a:t>
            </a:fld>
            <a:endParaRPr lang="en-US"/>
          </a:p>
        </p:txBody>
      </p:sp>
    </p:spTree>
    <p:extLst>
      <p:ext uri="{BB962C8B-B14F-4D97-AF65-F5344CB8AC3E}">
        <p14:creationId xmlns:p14="http://schemas.microsoft.com/office/powerpoint/2010/main" val="1448260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63</a:t>
            </a:fld>
            <a:endParaRPr lang="en-US"/>
          </a:p>
        </p:txBody>
      </p:sp>
    </p:spTree>
    <p:extLst>
      <p:ext uri="{BB962C8B-B14F-4D97-AF65-F5344CB8AC3E}">
        <p14:creationId xmlns:p14="http://schemas.microsoft.com/office/powerpoint/2010/main" val="29061729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 may not show 2 decimal places.</a:t>
            </a:r>
          </a:p>
          <a:p>
            <a:endParaRPr lang="en-GB" dirty="0"/>
          </a:p>
          <a:p>
            <a:r>
              <a:rPr lang="en-GB" dirty="0"/>
              <a:t>If you want more places to show:</a:t>
            </a:r>
          </a:p>
          <a:p>
            <a:pPr marL="228600" indent="-228600">
              <a:buFont typeface="Arial" panose="020B0604020202020204" pitchFamily="34" charset="0"/>
              <a:buChar char="•"/>
            </a:pPr>
            <a:r>
              <a:rPr lang="en-GB" dirty="0"/>
              <a:t>Double click on table</a:t>
            </a:r>
          </a:p>
          <a:p>
            <a:pPr marL="228600" indent="-228600">
              <a:buFont typeface="Arial" panose="020B0604020202020204" pitchFamily="34" charset="0"/>
              <a:buChar char="•"/>
            </a:pPr>
            <a:r>
              <a:rPr lang="en-GB" dirty="0"/>
              <a:t>Find Cell Properties</a:t>
            </a:r>
          </a:p>
          <a:p>
            <a:pPr marL="228600" indent="-228600">
              <a:buFont typeface="Arial" panose="020B0604020202020204" pitchFamily="34" charset="0"/>
              <a:buChar char="•"/>
            </a:pPr>
            <a:r>
              <a:rPr lang="en-GB" dirty="0"/>
              <a:t>Find Format Values</a:t>
            </a:r>
          </a:p>
          <a:p>
            <a:pPr marL="228600" indent="-228600">
              <a:buFont typeface="Arial" panose="020B0604020202020204" pitchFamily="34" charset="0"/>
              <a:buChar char="•"/>
            </a:pPr>
            <a:r>
              <a:rPr lang="en-GB" dirty="0"/>
              <a:t>Click on Number</a:t>
            </a:r>
          </a:p>
          <a:p>
            <a:pPr marL="228600" indent="-228600">
              <a:buFont typeface="Arial" panose="020B0604020202020204" pitchFamily="34" charset="0"/>
              <a:buChar char="•"/>
            </a:pPr>
            <a:r>
              <a:rPr lang="en-GB" dirty="0"/>
              <a:t>Set Decimal places to 2</a:t>
            </a:r>
          </a:p>
          <a:p>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64</a:t>
            </a:fld>
            <a:endParaRPr lang="en-US"/>
          </a:p>
        </p:txBody>
      </p:sp>
    </p:spTree>
    <p:extLst>
      <p:ext uri="{BB962C8B-B14F-4D97-AF65-F5344CB8AC3E}">
        <p14:creationId xmlns:p14="http://schemas.microsoft.com/office/powerpoint/2010/main" val="38633728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Tables</a:t>
            </a:r>
            <a:r>
              <a:rPr lang="en-GB" baseline="0" dirty="0"/>
              <a:t> may not show 2 decimal places.</a:t>
            </a:r>
          </a:p>
          <a:p>
            <a:endParaRPr lang="en-GB" baseline="0" dirty="0"/>
          </a:p>
          <a:p>
            <a:r>
              <a:rPr lang="en-GB" baseline="0" dirty="0"/>
              <a:t>If you want more places to show:</a:t>
            </a:r>
          </a:p>
          <a:p>
            <a:pPr marL="228600" indent="-228600">
              <a:buFont typeface="Arial" panose="020B0604020202020204" pitchFamily="34" charset="0"/>
              <a:buChar char="•"/>
            </a:pPr>
            <a:r>
              <a:rPr lang="en-GB" baseline="0" dirty="0"/>
              <a:t>Double click on table</a:t>
            </a:r>
          </a:p>
          <a:p>
            <a:pPr marL="228600" indent="-228600">
              <a:buFont typeface="Arial" panose="020B0604020202020204" pitchFamily="34" charset="0"/>
              <a:buChar char="•"/>
            </a:pPr>
            <a:r>
              <a:rPr lang="en-GB" baseline="0" dirty="0"/>
              <a:t>Find Cell Properties</a:t>
            </a:r>
          </a:p>
          <a:p>
            <a:pPr marL="228600" indent="-228600">
              <a:buFont typeface="Arial" panose="020B0604020202020204" pitchFamily="34" charset="0"/>
              <a:buChar char="•"/>
            </a:pPr>
            <a:r>
              <a:rPr lang="en-GB" baseline="0" dirty="0"/>
              <a:t>Find Format Values</a:t>
            </a:r>
          </a:p>
          <a:p>
            <a:pPr marL="228600" indent="-228600">
              <a:buFont typeface="Arial" panose="020B0604020202020204" pitchFamily="34" charset="0"/>
              <a:buChar char="•"/>
            </a:pPr>
            <a:r>
              <a:rPr lang="en-GB" baseline="0" dirty="0"/>
              <a:t>Click on Number</a:t>
            </a:r>
          </a:p>
          <a:p>
            <a:pPr marL="228600" indent="-228600">
              <a:buFont typeface="Arial" panose="020B0604020202020204" pitchFamily="34" charset="0"/>
              <a:buChar char="•"/>
            </a:pPr>
            <a:r>
              <a:rPr lang="en-GB" baseline="0" dirty="0"/>
              <a:t>Set Decimal places to 2</a:t>
            </a:r>
            <a:endParaRPr lang="en-GB" dirty="0"/>
          </a:p>
          <a:p>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65</a:t>
            </a:fld>
            <a:endParaRPr lang="en-US"/>
          </a:p>
        </p:txBody>
      </p:sp>
    </p:spTree>
    <p:extLst>
      <p:ext uri="{BB962C8B-B14F-4D97-AF65-F5344CB8AC3E}">
        <p14:creationId xmlns:p14="http://schemas.microsoft.com/office/powerpoint/2010/main" val="977006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ANOVA</a:t>
            </a:r>
            <a:r>
              <a:rPr lang="en-GB" baseline="0" dirty="0"/>
              <a:t> compares the means within each segment for each variable.</a:t>
            </a:r>
          </a:p>
          <a:p>
            <a:r>
              <a:rPr lang="en-GB" baseline="0" dirty="0"/>
              <a:t>What does it mean when Sig. is &lt; 0.05?</a:t>
            </a:r>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66</a:t>
            </a:fld>
            <a:endParaRPr lang="en-US"/>
          </a:p>
        </p:txBody>
      </p:sp>
    </p:spTree>
    <p:extLst>
      <p:ext uri="{BB962C8B-B14F-4D97-AF65-F5344CB8AC3E}">
        <p14:creationId xmlns:p14="http://schemas.microsoft.com/office/powerpoint/2010/main" val="890952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67</a:t>
            </a:fld>
            <a:endParaRPr lang="en-US"/>
          </a:p>
        </p:txBody>
      </p:sp>
    </p:spTree>
    <p:extLst>
      <p:ext uri="{BB962C8B-B14F-4D97-AF65-F5344CB8AC3E}">
        <p14:creationId xmlns:p14="http://schemas.microsoft.com/office/powerpoint/2010/main" val="2706948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68</a:t>
            </a:fld>
            <a:endParaRPr lang="en-US"/>
          </a:p>
        </p:txBody>
      </p:sp>
    </p:spTree>
    <p:extLst>
      <p:ext uri="{BB962C8B-B14F-4D97-AF65-F5344CB8AC3E}">
        <p14:creationId xmlns:p14="http://schemas.microsoft.com/office/powerpoint/2010/main" val="3362233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7B53A9-86E9-4CFA-85A0-7CA731B2D2C4}" type="slidenum">
              <a:rPr lang="en-US" smtClean="0"/>
              <a:pPr/>
              <a:t>69</a:t>
            </a:fld>
            <a:endParaRPr lang="en-US"/>
          </a:p>
        </p:txBody>
      </p:sp>
    </p:spTree>
    <p:extLst>
      <p:ext uri="{BB962C8B-B14F-4D97-AF65-F5344CB8AC3E}">
        <p14:creationId xmlns:p14="http://schemas.microsoft.com/office/powerpoint/2010/main" val="35512613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buSzPct val="150000"/>
              <a:buFont typeface="Arial" panose="020B0604020202020204" pitchFamily="34" charset="0"/>
              <a:buChar char="•"/>
            </a:pPr>
            <a:r>
              <a:rPr lang="en-US" altLang="en-US" sz="1200" dirty="0"/>
              <a:t>Cluster analysis is descriptive, </a:t>
            </a:r>
            <a:r>
              <a:rPr lang="en-US" altLang="en-US" sz="1200" dirty="0" err="1"/>
              <a:t>atheoretical</a:t>
            </a:r>
            <a:r>
              <a:rPr lang="en-US" altLang="en-US" sz="1200" dirty="0"/>
              <a:t>, and </a:t>
            </a:r>
            <a:r>
              <a:rPr lang="en-US" altLang="en-US" sz="1200" dirty="0" err="1"/>
              <a:t>noninferential</a:t>
            </a:r>
            <a:endParaRPr lang="en-US" altLang="en-US" sz="1200" dirty="0"/>
          </a:p>
          <a:p>
            <a:pPr marL="228600" indent="-228600" eaLnBrk="1" hangingPunct="1">
              <a:buSzPct val="150000"/>
              <a:buFont typeface="Arial" panose="020B0604020202020204" pitchFamily="34" charset="0"/>
              <a:buChar char="•"/>
            </a:pPr>
            <a:r>
              <a:rPr lang="en-US" altLang="en-US" sz="1200" dirty="0"/>
              <a:t>Will always create clusters, regardless of the actual existence of any structure in the data.</a:t>
            </a:r>
          </a:p>
          <a:p>
            <a:pPr marL="228600" indent="-228600" eaLnBrk="1" hangingPunct="1">
              <a:buSzPct val="150000"/>
              <a:buFont typeface="Arial" panose="020B0604020202020204" pitchFamily="34" charset="0"/>
              <a:buChar char="•"/>
            </a:pPr>
            <a:r>
              <a:rPr lang="en-US" altLang="en-US" sz="1200" dirty="0"/>
              <a:t>The cluster solution is not generalizable because it is totally dependent upon the variables used as the basis for the similarity measure.</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70</a:t>
            </a:fld>
            <a:endParaRPr lang="en-US"/>
          </a:p>
        </p:txBody>
      </p:sp>
    </p:spTree>
    <p:extLst>
      <p:ext uri="{BB962C8B-B14F-4D97-AF65-F5344CB8AC3E}">
        <p14:creationId xmlns:p14="http://schemas.microsoft.com/office/powerpoint/2010/main" val="2110610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C7B53A9-86E9-4CFA-85A0-7CA731B2D2C4}" type="slidenum">
              <a:rPr lang="en-US" smtClean="0"/>
              <a:pPr/>
              <a:t>71</a:t>
            </a:fld>
            <a:endParaRPr lang="en-US"/>
          </a:p>
        </p:txBody>
      </p:sp>
    </p:spTree>
    <p:extLst>
      <p:ext uri="{BB962C8B-B14F-4D97-AF65-F5344CB8AC3E}">
        <p14:creationId xmlns:p14="http://schemas.microsoft.com/office/powerpoint/2010/main" val="101123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the ideal situation – we know exactly how many clusters and who is in each one.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However ,</a:t>
            </a:r>
            <a:r>
              <a:rPr lang="en-US" baseline="0" dirty="0"/>
              <a:t> this is highly  unlikely.</a:t>
            </a:r>
            <a:endParaRPr lang="en-US"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9</a:t>
            </a:fld>
            <a:endParaRPr lang="en-US"/>
          </a:p>
        </p:txBody>
      </p:sp>
    </p:spTree>
    <p:extLst>
      <p:ext uri="{BB962C8B-B14F-4D97-AF65-F5344CB8AC3E}">
        <p14:creationId xmlns:p14="http://schemas.microsoft.com/office/powerpoint/2010/main" val="126278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?how</a:t>
            </a:r>
            <a:r>
              <a:rPr lang="en-US" baseline="0" dirty="0"/>
              <a:t> many clusters to create</a:t>
            </a:r>
          </a:p>
          <a:p>
            <a:r>
              <a:rPr lang="en-US" baseline="0" dirty="0"/>
              <a:t>? We don’t know the boundaries between each cluster.</a:t>
            </a:r>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10</a:t>
            </a:fld>
            <a:endParaRPr lang="en-US"/>
          </a:p>
        </p:txBody>
      </p:sp>
    </p:spTree>
    <p:extLst>
      <p:ext uri="{BB962C8B-B14F-4D97-AF65-F5344CB8AC3E}">
        <p14:creationId xmlns:p14="http://schemas.microsoft.com/office/powerpoint/2010/main" val="202253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Here are terms that are relevant for cluster analysis:</a:t>
            </a:r>
          </a:p>
          <a:p>
            <a:endParaRPr lang="en-US" dirty="0"/>
          </a:p>
          <a:p>
            <a:pPr marL="115200" indent="-115200" fontAlgn="t">
              <a:buFont typeface="Arial" panose="020B0604020202020204" pitchFamily="34" charset="0"/>
              <a:buChar char="•"/>
            </a:pPr>
            <a:r>
              <a:rPr lang="en-US" b="1" dirty="0"/>
              <a:t>Agglomeration schedule: </a:t>
            </a:r>
            <a:r>
              <a:rPr lang="en-US" dirty="0"/>
              <a:t>An agglomeration schedule gives information on the objects or cases being combined at each stage of a hierarchical clustering process. </a:t>
            </a:r>
            <a:endParaRPr lang="en-GB" dirty="0"/>
          </a:p>
          <a:p>
            <a:pPr marL="115200" indent="-115200" fontAlgn="t">
              <a:buFont typeface="Arial" panose="020B0604020202020204" pitchFamily="34" charset="0"/>
              <a:buChar char="•"/>
            </a:pPr>
            <a:r>
              <a:rPr lang="en-US" b="1" dirty="0"/>
              <a:t>Cluster centroid: </a:t>
            </a:r>
            <a:r>
              <a:rPr lang="en-US" dirty="0"/>
              <a:t>The cluster centroid is the mean values of the variables for all the cases or objects in a particular cluster. </a:t>
            </a:r>
            <a:endParaRPr lang="en-GB" dirty="0"/>
          </a:p>
          <a:p>
            <a:pPr marL="115200" indent="-115200" fontAlgn="t">
              <a:buFont typeface="Arial" panose="020B0604020202020204" pitchFamily="34" charset="0"/>
              <a:buChar char="•"/>
            </a:pPr>
            <a:r>
              <a:rPr lang="en-US" b="1" dirty="0"/>
              <a:t>Cluster centers: </a:t>
            </a:r>
            <a:r>
              <a:rPr lang="en-US" dirty="0"/>
              <a:t>The cluster centers are the initial starting points in nonhierarchical clustering.  Clusters are built around these centers, or </a:t>
            </a:r>
            <a:r>
              <a:rPr lang="en-US" i="1" dirty="0"/>
              <a:t>seeds</a:t>
            </a:r>
            <a:r>
              <a:rPr lang="en-US" dirty="0"/>
              <a:t>. </a:t>
            </a:r>
            <a:endParaRPr lang="en-GB" dirty="0"/>
          </a:p>
          <a:p>
            <a:pPr marL="115200" indent="-115200" fontAlgn="t">
              <a:buFont typeface="Arial" panose="020B0604020202020204" pitchFamily="34" charset="0"/>
              <a:buChar char="•"/>
            </a:pPr>
            <a:r>
              <a:rPr lang="en-US" b="1" dirty="0"/>
              <a:t>Cluster membership: </a:t>
            </a:r>
            <a:r>
              <a:rPr lang="en-US" dirty="0"/>
              <a:t>Cluster membership indicates the cluster to which each object or case belongs. </a:t>
            </a:r>
            <a:endParaRPr lang="en-GB" dirty="0"/>
          </a:p>
          <a:p>
            <a:pPr marL="115200" indent="-115200" fontAlgn="t">
              <a:buFont typeface="Arial" panose="020B0604020202020204" pitchFamily="34" charset="0"/>
              <a:buChar char="•"/>
            </a:pPr>
            <a:r>
              <a:rPr lang="en-US" b="1" dirty="0" err="1"/>
              <a:t>Dendrogram</a:t>
            </a:r>
            <a:r>
              <a:rPr lang="en-US" b="1" dirty="0"/>
              <a:t>: </a:t>
            </a:r>
            <a:r>
              <a:rPr lang="en-US" dirty="0"/>
              <a:t>A </a:t>
            </a:r>
            <a:r>
              <a:rPr lang="en-US" dirty="0" err="1"/>
              <a:t>dendrogram</a:t>
            </a:r>
            <a:r>
              <a:rPr lang="en-US" dirty="0"/>
              <a:t>, or </a:t>
            </a:r>
            <a:r>
              <a:rPr lang="en-US" i="1" dirty="0"/>
              <a:t>tree graph</a:t>
            </a:r>
            <a:r>
              <a:rPr lang="en-US" dirty="0"/>
              <a:t>, is a graphical device for displaying clustering results.  Vertical lines represent clusters that are joined together.  The position of the line on the scale indicates the distances at which clusters were joined.  The </a:t>
            </a:r>
            <a:r>
              <a:rPr lang="en-US" dirty="0" err="1"/>
              <a:t>dendrogram</a:t>
            </a:r>
            <a:r>
              <a:rPr lang="en-US" dirty="0"/>
              <a:t> is read from left to right. </a:t>
            </a:r>
          </a:p>
          <a:p>
            <a:pPr marL="115200" indent="-115200" fontAlgn="t">
              <a:buFont typeface="Arial" panose="020B0604020202020204" pitchFamily="34" charset="0"/>
              <a:buChar char="•"/>
            </a:pPr>
            <a:r>
              <a:rPr lang="en-US" b="1" dirty="0"/>
              <a:t>Distances between cluster centers: </a:t>
            </a:r>
            <a:r>
              <a:rPr lang="en-US" dirty="0"/>
              <a:t>These distances indicate how separated the individual pairs of clusters are.  Clusters that are widely separated are distinct, and therefore desirable. </a:t>
            </a:r>
            <a:endParaRPr lang="en-GB" dirty="0"/>
          </a:p>
          <a:p>
            <a:endParaRPr lang="en-US" dirty="0"/>
          </a:p>
        </p:txBody>
      </p:sp>
      <p:sp>
        <p:nvSpPr>
          <p:cNvPr id="4" name="Slide Number Placeholder 3"/>
          <p:cNvSpPr>
            <a:spLocks noGrp="1"/>
          </p:cNvSpPr>
          <p:nvPr>
            <p:ph type="sldNum" sz="quarter" idx="10"/>
          </p:nvPr>
        </p:nvSpPr>
        <p:spPr/>
        <p:txBody>
          <a:bodyPr/>
          <a:lstStyle/>
          <a:p>
            <a:fld id="{CC7B53A9-86E9-4CFA-85A0-7CA731B2D2C4}" type="slidenum">
              <a:rPr lang="en-US" smtClean="0"/>
              <a:pPr/>
              <a:t>11</a:t>
            </a:fld>
            <a:endParaRPr lang="en-US"/>
          </a:p>
        </p:txBody>
      </p:sp>
    </p:spTree>
    <p:extLst>
      <p:ext uri="{BB962C8B-B14F-4D97-AF65-F5344CB8AC3E}">
        <p14:creationId xmlns:p14="http://schemas.microsoft.com/office/powerpoint/2010/main" val="3716079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4CF9-60C4-4E4B-9018-CDA1D1F2D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22CE4E2-8019-4F3D-91FB-D3A42653E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C70BB8-7391-4CE8-9F69-2D5F224090A1}"/>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74205735-98F7-4B5A-9C21-9D441C509F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35ABDD-DFCB-457D-B1B5-D8B79DF890EA}"/>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02985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00A1-4A7A-4DD9-B7A9-6D3EEAC36B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63F2BC-1A62-4C03-B012-08D8D7ED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0784CA-15C0-456F-9C36-7E23F2212B26}"/>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BE045B62-78D8-4706-A064-80C5A7659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62CB-E221-4603-A184-1032BA84B7E4}"/>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387666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66642-BEFE-4BC5-A318-511F25C1F8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D20177-15BA-4928-A43F-64E5D3E35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F4A30-D912-4A60-98F4-DFE7FCDAC631}"/>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B751BC29-10E9-44BD-BB91-D07DFF5D16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4976D7-4BB8-45EA-9809-BF068BAEEDBC}"/>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4970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332460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566400" cy="1143000"/>
          </a:xfrm>
        </p:spPr>
        <p:txBody>
          <a:bodyPr/>
          <a:lstStyle>
            <a:lvl1pPr marL="0">
              <a:defRPr/>
            </a:lvl1pPr>
          </a:lstStyle>
          <a:p>
            <a:r>
              <a:rPr lang="en-US" dirty="0"/>
              <a:t>Click to edit Master title style</a:t>
            </a:r>
          </a:p>
        </p:txBody>
      </p:sp>
      <p:sp>
        <p:nvSpPr>
          <p:cNvPr id="3" name="Content Placeholder 2"/>
          <p:cNvSpPr>
            <a:spLocks noGrp="1"/>
          </p:cNvSpPr>
          <p:nvPr>
            <p:ph sz="half" idx="1"/>
          </p:nvPr>
        </p:nvSpPr>
        <p:spPr>
          <a:xfrm>
            <a:off x="609600" y="1600200"/>
            <a:ext cx="105664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589"/>
            <a:ext cx="105664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51575"/>
            <a:ext cx="2844800" cy="476250"/>
          </a:xfrm>
        </p:spPr>
        <p:txBody>
          <a:bodyPr/>
          <a:lstStyle>
            <a:lvl1pPr>
              <a:defRPr/>
            </a:lvl1pPr>
          </a:lstStyle>
          <a:p>
            <a:endParaRPr lang="en-US"/>
          </a:p>
        </p:txBody>
      </p:sp>
      <p:sp>
        <p:nvSpPr>
          <p:cNvPr id="6" name="Slide Number Placeholder 5"/>
          <p:cNvSpPr>
            <a:spLocks noGrp="1"/>
          </p:cNvSpPr>
          <p:nvPr>
            <p:ph type="sldNum" sz="quarter" idx="11"/>
          </p:nvPr>
        </p:nvSpPr>
        <p:spPr>
          <a:xfrm>
            <a:off x="8737600" y="6248400"/>
            <a:ext cx="2844800" cy="476250"/>
          </a:xfrm>
        </p:spPr>
        <p:txBody>
          <a:bodyPr/>
          <a:lstStyle>
            <a:lvl1pPr>
              <a:defRPr/>
            </a:lvl1pPr>
          </a:lstStyle>
          <a:p>
            <a:fld id="{F0476858-EA93-48DB-BDE0-1415B80091B8}" type="slidenum">
              <a:rPr lang="en-US"/>
              <a:pPr/>
              <a:t>‹#›</a:t>
            </a:fld>
            <a:endParaRPr lang="en-US"/>
          </a:p>
        </p:txBody>
      </p:sp>
      <p:sp>
        <p:nvSpPr>
          <p:cNvPr id="7" name="Footer Placeholder 6"/>
          <p:cNvSpPr>
            <a:spLocks noGrp="1"/>
          </p:cNvSpPr>
          <p:nvPr>
            <p:ph type="ftr" sz="quarter" idx="12"/>
          </p:nvPr>
        </p:nvSpPr>
        <p:spPr>
          <a:xfrm>
            <a:off x="4165600" y="6248400"/>
            <a:ext cx="3860800" cy="476250"/>
          </a:xfrm>
        </p:spPr>
        <p:txBody>
          <a:bodyPr/>
          <a:lstStyle>
            <a:lvl1pPr>
              <a:defRPr/>
            </a:lvl1pPr>
          </a:lstStyle>
          <a:p>
            <a:endParaRPr lang="en-US"/>
          </a:p>
        </p:txBody>
      </p:sp>
    </p:spTree>
    <p:extLst>
      <p:ext uri="{BB962C8B-B14F-4D97-AF65-F5344CB8AC3E}">
        <p14:creationId xmlns:p14="http://schemas.microsoft.com/office/powerpoint/2010/main" val="353950640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marL="0">
              <a:defRPr/>
            </a:lvl1p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51575"/>
            <a:ext cx="2844800" cy="476250"/>
          </a:xfrm>
        </p:spPr>
        <p:txBody>
          <a:bodyPr/>
          <a:lstStyle>
            <a:lvl1pPr>
              <a:defRPr/>
            </a:lvl1pPr>
          </a:lstStyle>
          <a:p>
            <a:endParaRPr lang="en-US"/>
          </a:p>
        </p:txBody>
      </p:sp>
      <p:sp>
        <p:nvSpPr>
          <p:cNvPr id="6" name="Slide Number Placeholder 5"/>
          <p:cNvSpPr>
            <a:spLocks noGrp="1"/>
          </p:cNvSpPr>
          <p:nvPr>
            <p:ph type="sldNum" sz="quarter" idx="11"/>
          </p:nvPr>
        </p:nvSpPr>
        <p:spPr>
          <a:xfrm>
            <a:off x="8737600" y="6248400"/>
            <a:ext cx="2844800" cy="476250"/>
          </a:xfrm>
        </p:spPr>
        <p:txBody>
          <a:bodyPr/>
          <a:lstStyle>
            <a:lvl1pPr>
              <a:defRPr/>
            </a:lvl1pPr>
          </a:lstStyle>
          <a:p>
            <a:fld id="{9B463AFB-754E-419A-A64A-0FBFB3B72923}" type="slidenum">
              <a:rPr lang="en-US"/>
              <a:pPr/>
              <a:t>‹#›</a:t>
            </a:fld>
            <a:endParaRPr lang="en-US"/>
          </a:p>
        </p:txBody>
      </p:sp>
      <p:sp>
        <p:nvSpPr>
          <p:cNvPr id="7" name="Footer Placeholder 6"/>
          <p:cNvSpPr>
            <a:spLocks noGrp="1"/>
          </p:cNvSpPr>
          <p:nvPr>
            <p:ph type="ftr" sz="quarter" idx="12"/>
          </p:nvPr>
        </p:nvSpPr>
        <p:spPr>
          <a:xfrm>
            <a:off x="4165600" y="6248400"/>
            <a:ext cx="3860800" cy="476250"/>
          </a:xfrm>
        </p:spPr>
        <p:txBody>
          <a:bodyPr/>
          <a:lstStyle>
            <a:lvl1pPr>
              <a:defRPr/>
            </a:lvl1pPr>
          </a:lstStyle>
          <a:p>
            <a:endParaRPr lang="en-US"/>
          </a:p>
        </p:txBody>
      </p:sp>
    </p:spTree>
    <p:extLst>
      <p:ext uri="{BB962C8B-B14F-4D97-AF65-F5344CB8AC3E}">
        <p14:creationId xmlns:p14="http://schemas.microsoft.com/office/powerpoint/2010/main" val="37859461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A48A-C7EC-435E-B033-30657CA28C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045343-2E75-4E64-920C-9626CE1F0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F48B8-C284-4235-8DD5-D591062EF6EB}"/>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863BDB92-6B2C-4343-9F62-B41BA46E0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3A4C0-AF4A-4AF1-8E91-D3253D58761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52423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0B93-80CD-4E93-9488-0ED8DA1A5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9F9794-6085-4A08-A080-C698660FB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B38B33-8448-4EDA-B173-A81AF59422EB}"/>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76F2D07D-EB2E-4771-91FE-442234AD2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0E42D-867F-4AED-8C10-81974508944B}"/>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28286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D0A-5F84-4E6D-A8AC-8F279AF645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04014C-2279-4F48-A6E7-175AE940AD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93D0BF-184D-424B-9321-65265263C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324844F-63F7-4C36-B621-FE07E48A2460}"/>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6" name="Footer Placeholder 5">
            <a:extLst>
              <a:ext uri="{FF2B5EF4-FFF2-40B4-BE49-F238E27FC236}">
                <a16:creationId xmlns:a16="http://schemas.microsoft.com/office/drawing/2014/main" id="{CCB2EEAC-1AC2-435A-920E-A18DDBA16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85305-AEBC-4A6D-A4F0-32E1A9B416B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15467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0235-120D-4E4C-9437-37097C44A1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A48BC7-7936-4FD2-A959-C54F38A62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B14BE-E4DE-483C-94B0-C20A98BE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7DCD54-40A0-4DFF-86B9-09087C68D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0B87AB-1512-4385-A8BC-AB57AAD2BF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1EAEBB2-594E-436B-A83B-4F0A976C0617}"/>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8" name="Footer Placeholder 7">
            <a:extLst>
              <a:ext uri="{FF2B5EF4-FFF2-40B4-BE49-F238E27FC236}">
                <a16:creationId xmlns:a16="http://schemas.microsoft.com/office/drawing/2014/main" id="{B631D707-1F85-4C8C-A156-7F96E6D28D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252DF1-7CF9-4E03-9009-7C2D1AA2C81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57466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9225-9CBB-4FAA-A627-B63D87BF01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5B75942-BAF0-4ABC-944B-0AF2699808AA}"/>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4" name="Footer Placeholder 3">
            <a:extLst>
              <a:ext uri="{FF2B5EF4-FFF2-40B4-BE49-F238E27FC236}">
                <a16:creationId xmlns:a16="http://schemas.microsoft.com/office/drawing/2014/main" id="{C16341BB-826F-4ECC-AEB8-BE5C2131CE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D919552-CB9E-42A5-863A-D718D66E3045}"/>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01710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00AAD-908A-4840-88F9-855D440E94A9}"/>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3" name="Footer Placeholder 2">
            <a:extLst>
              <a:ext uri="{FF2B5EF4-FFF2-40B4-BE49-F238E27FC236}">
                <a16:creationId xmlns:a16="http://schemas.microsoft.com/office/drawing/2014/main" id="{1E2C1703-5701-4335-A49E-7EB0F44048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F73E17-2E9B-4930-8461-D1B04FB05C71}"/>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12379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9FC-3B97-46F3-8E3B-D40CCB107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AFF541-7CB4-419E-9B3D-1A2BA1C4A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7B5726-57D6-48E9-87FB-E1DFA3FCC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BA309-B12A-463F-BB76-4A8A85913994}"/>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6" name="Footer Placeholder 5">
            <a:extLst>
              <a:ext uri="{FF2B5EF4-FFF2-40B4-BE49-F238E27FC236}">
                <a16:creationId xmlns:a16="http://schemas.microsoft.com/office/drawing/2014/main" id="{D4B60914-B137-4915-889D-903838DFAE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2AFDC5-56CB-4BC9-9CF8-9BFC9720D1C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28463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11BE-CE35-44D5-BD94-37F51B2F6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88164A-4305-44D2-AEAB-A23960813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4282EE-3B0C-442B-B16B-2D8C0074B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E7848-118A-4489-A48D-E78FDFB658D7}"/>
              </a:ext>
            </a:extLst>
          </p:cNvPr>
          <p:cNvSpPr>
            <a:spLocks noGrp="1"/>
          </p:cNvSpPr>
          <p:nvPr>
            <p:ph type="dt" sz="half" idx="10"/>
          </p:nvPr>
        </p:nvSpPr>
        <p:spPr/>
        <p:txBody>
          <a:bodyPr/>
          <a:lstStyle/>
          <a:p>
            <a:fld id="{C1A688A9-8BCF-4710-A760-C7E88AD69725}" type="datetimeFigureOut">
              <a:rPr lang="en-GB" smtClean="0"/>
              <a:t>02/11/2020</a:t>
            </a:fld>
            <a:endParaRPr lang="en-GB"/>
          </a:p>
        </p:txBody>
      </p:sp>
      <p:sp>
        <p:nvSpPr>
          <p:cNvPr id="6" name="Footer Placeholder 5">
            <a:extLst>
              <a:ext uri="{FF2B5EF4-FFF2-40B4-BE49-F238E27FC236}">
                <a16:creationId xmlns:a16="http://schemas.microsoft.com/office/drawing/2014/main" id="{215E2B89-E640-4383-9BA3-0E6FC1B137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883C1-ABB8-4FB2-A865-A7ED43CB8BDD}"/>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2715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3606E-49DC-4482-8BA6-FB5BEB99E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77D8DE-1114-4FE1-8EB1-F6AD34D7E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F95CBD-01AB-4EA7-A39D-80880C8E3A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688A9-8BCF-4710-A760-C7E88AD69725}" type="datetimeFigureOut">
              <a:rPr lang="en-GB" smtClean="0"/>
              <a:t>02/11/2020</a:t>
            </a:fld>
            <a:endParaRPr lang="en-GB"/>
          </a:p>
        </p:txBody>
      </p:sp>
      <p:sp>
        <p:nvSpPr>
          <p:cNvPr id="5" name="Footer Placeholder 4">
            <a:extLst>
              <a:ext uri="{FF2B5EF4-FFF2-40B4-BE49-F238E27FC236}">
                <a16:creationId xmlns:a16="http://schemas.microsoft.com/office/drawing/2014/main" id="{F4094A92-7FF1-4E11-8F9B-AD829E6DE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9DA105-20CF-4FB0-9944-BAB9BF59B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7DF9-D613-4C31-A3CB-4842258D80C0}" type="slidenum">
              <a:rPr lang="en-GB" smtClean="0"/>
              <a:t>‹#›</a:t>
            </a:fld>
            <a:endParaRPr lang="en-GB"/>
          </a:p>
        </p:txBody>
      </p:sp>
    </p:spTree>
    <p:extLst>
      <p:ext uri="{BB962C8B-B14F-4D97-AF65-F5344CB8AC3E}">
        <p14:creationId xmlns:p14="http://schemas.microsoft.com/office/powerpoint/2010/main" val="3235294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p:txBody>
          <a:bodyPr/>
          <a:lstStyle/>
          <a:p>
            <a:r>
              <a:rPr lang="en-GB" dirty="0"/>
              <a:t>7FNCE040W</a:t>
            </a:r>
          </a:p>
          <a:p>
            <a:r>
              <a:rPr lang="en-GB" dirty="0"/>
              <a:t>Business Analytics</a:t>
            </a:r>
          </a:p>
          <a:p>
            <a:r>
              <a:rPr lang="en-GB" dirty="0"/>
              <a:t>WEEK 7 (Bite 1 to 3)</a:t>
            </a:r>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Typical Clustering Situation</a:t>
            </a:r>
          </a:p>
        </p:txBody>
      </p:sp>
      <p:pic>
        <p:nvPicPr>
          <p:cNvPr id="1003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93474" y="1846264"/>
            <a:ext cx="6649503" cy="40227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0994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variables to include?</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9029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8" name="Rectangle 12"/>
          <p:cNvSpPr>
            <a:spLocks noGrp="1" noRot="1" noChangeArrowheads="1"/>
          </p:cNvSpPr>
          <p:nvPr>
            <p:ph type="title"/>
          </p:nvPr>
        </p:nvSpPr>
        <p:spPr/>
        <p:txBody>
          <a:bodyPr/>
          <a:lstStyle/>
          <a:p>
            <a:r>
              <a:rPr lang="en-US"/>
              <a:t>Are there any data problems?</a:t>
            </a:r>
            <a:endParaRPr lang="en-US" dirty="0"/>
          </a:p>
        </p:txBody>
      </p:sp>
      <p:sp>
        <p:nvSpPr>
          <p:cNvPr id="2" name="Text Placeholder 1"/>
          <p:cNvSpPr>
            <a:spLocks noGrp="1"/>
          </p:cNvSpPr>
          <p:nvPr>
            <p:ph type="body" idx="1"/>
          </p:nvPr>
        </p:nvSpPr>
        <p:spPr/>
        <p:txBody>
          <a:bodyPr/>
          <a:lstStyle/>
          <a:p>
            <a:r>
              <a:rPr lang="en-GB"/>
              <a:t>Outliers</a:t>
            </a:r>
            <a:endParaRPr lang="en-GB" dirty="0"/>
          </a:p>
        </p:txBody>
      </p:sp>
      <p:pic>
        <p:nvPicPr>
          <p:cNvPr id="125955" name="Picture 3"/>
          <p:cNvPicPr>
            <a:picLocks noGrp="1" noChangeAspect="1" noChangeArrowheads="1"/>
          </p:cNvPicPr>
          <p:nvPr>
            <p:ph sz="half" idx="2"/>
          </p:nvPr>
        </p:nvPicPr>
        <p:blipFill>
          <a:blip r:embed="rId3"/>
          <a:stretch>
            <a:fillRect/>
          </a:stretch>
        </p:blipFill>
        <p:spPr>
          <a:xfrm>
            <a:off x="2445544" y="3140075"/>
            <a:ext cx="3505200" cy="2171700"/>
          </a:xfrm>
        </p:spPr>
      </p:pic>
      <p:sp>
        <p:nvSpPr>
          <p:cNvPr id="3" name="Text Placeholder 2"/>
          <p:cNvSpPr>
            <a:spLocks noGrp="1"/>
          </p:cNvSpPr>
          <p:nvPr>
            <p:ph type="body" sz="quarter" idx="3"/>
          </p:nvPr>
        </p:nvSpPr>
        <p:spPr/>
        <p:txBody>
          <a:bodyPr/>
          <a:lstStyle/>
          <a:p>
            <a:r>
              <a:rPr lang="en-GB"/>
              <a:t>Different Units</a:t>
            </a:r>
            <a:endParaRPr lang="en-GB" dirty="0"/>
          </a:p>
        </p:txBody>
      </p:sp>
      <p:pic>
        <p:nvPicPr>
          <p:cNvPr id="101379"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6477000" y="2362200"/>
            <a:ext cx="3389670" cy="387129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rrowheads="1"/>
          </p:cNvSpPr>
          <p:nvPr>
            <p:ph type="title"/>
          </p:nvPr>
        </p:nvSpPr>
        <p:spPr/>
        <p:txBody>
          <a:bodyPr/>
          <a:lstStyle/>
          <a:p>
            <a:r>
              <a:rPr lang="en-US"/>
              <a:t>Matching Measure: An Example</a:t>
            </a:r>
          </a:p>
        </p:txBody>
      </p:sp>
      <p:pic>
        <p:nvPicPr>
          <p:cNvPr id="409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2029696" y="1600200"/>
            <a:ext cx="7827808" cy="2185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2147" name="Rectangle 3"/>
          <p:cNvSpPr>
            <a:spLocks noGrp="1" noChangeArrowheads="1"/>
          </p:cNvSpPr>
          <p:nvPr>
            <p:ph type="body" sz="half" idx="2"/>
          </p:nvPr>
        </p:nvSpPr>
        <p:spPr/>
        <p:txBody>
          <a:bodyPr/>
          <a:lstStyle/>
          <a:p>
            <a:r>
              <a:rPr lang="en-US" dirty="0"/>
              <a:t>Number of agreements in a survey</a:t>
            </a:r>
          </a:p>
          <a:p>
            <a:r>
              <a:rPr lang="en-US" dirty="0"/>
              <a:t>What if 2 segments? </a:t>
            </a:r>
          </a:p>
          <a:p>
            <a:r>
              <a:rPr lang="en-US" dirty="0"/>
              <a:t>What if 3 segments?</a:t>
            </a:r>
          </a:p>
          <a:p>
            <a:r>
              <a:rPr lang="en-US" dirty="0"/>
              <a:t>What can’t this type of matching  capture?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2147">
                                            <p:txEl>
                                              <p:pRg st="1" end="1"/>
                                            </p:txEl>
                                          </p:spTgt>
                                        </p:tgtEl>
                                        <p:attrNameLst>
                                          <p:attrName>style.visibility</p:attrName>
                                        </p:attrNameLst>
                                      </p:cBhvr>
                                      <p:to>
                                        <p:strVal val="visible"/>
                                      </p:to>
                                    </p:set>
                                    <p:animEffect transition="in" filter="wipe(down)">
                                      <p:cBhvr>
                                        <p:cTn id="7" dur="500"/>
                                        <p:tgtEl>
                                          <p:spTgt spid="262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62147">
                                            <p:txEl>
                                              <p:pRg st="2" end="2"/>
                                            </p:txEl>
                                          </p:spTgt>
                                        </p:tgtEl>
                                        <p:attrNameLst>
                                          <p:attrName>style.visibility</p:attrName>
                                        </p:attrNameLst>
                                      </p:cBhvr>
                                      <p:to>
                                        <p:strVal val="visible"/>
                                      </p:to>
                                    </p:set>
                                    <p:animEffect transition="in" filter="wipe(down)">
                                      <p:cBhvr>
                                        <p:cTn id="12" dur="500"/>
                                        <p:tgtEl>
                                          <p:spTgt spid="2621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2147">
                                            <p:txEl>
                                              <p:pRg st="3" end="3"/>
                                            </p:txEl>
                                          </p:spTgt>
                                        </p:tgtEl>
                                        <p:attrNameLst>
                                          <p:attrName>style.visibility</p:attrName>
                                        </p:attrNameLst>
                                      </p:cBhvr>
                                      <p:to>
                                        <p:strVal val="visible"/>
                                      </p:to>
                                    </p:set>
                                    <p:animEffect transition="in" filter="wipe(down)">
                                      <p:cBhvr>
                                        <p:cTn id="17" dur="500"/>
                                        <p:tgtEl>
                                          <p:spTgt spid="262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Distance Between Objects</a:t>
            </a:r>
            <a:endParaRPr lang="en-US" dirty="0"/>
          </a:p>
        </p:txBody>
      </p:sp>
      <p:pic>
        <p:nvPicPr>
          <p:cNvPr id="102402"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923546" y="1905000"/>
            <a:ext cx="4040109" cy="1881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mc:Choice xmlns:a14="http://schemas.microsoft.com/office/drawing/2010/main" Requires="a14">
          <p:sp>
            <p:nvSpPr>
              <p:cNvPr id="5" name="Content Placeholder 4"/>
              <p:cNvSpPr>
                <a:spLocks noGrp="1"/>
              </p:cNvSpPr>
              <p:nvPr>
                <p:ph type="body" sz="half" idx="2"/>
              </p:nvPr>
            </p:nvSpPr>
            <p:spPr/>
            <p:txBody>
              <a:bodyPr>
                <a:normAutofit/>
              </a:bodyPr>
              <a:lstStyle/>
              <a:p>
                <a:r>
                  <a:rPr lang="en-GB" dirty="0"/>
                  <a:t>Euclidean distance. </a:t>
                </a:r>
                <a14:m>
                  <m:oMath xmlns:m="http://schemas.openxmlformats.org/officeDocument/2006/math">
                    <m:sSub>
                      <m:sSubPr>
                        <m:ctrlPr>
                          <a:rPr lang="en-GB" i="1">
                            <a:latin typeface="Cambria Math" panose="02040503050406030204" pitchFamily="18" charset="0"/>
                          </a:rPr>
                        </m:ctrlPr>
                      </m:sSubPr>
                      <m:e>
                        <m:r>
                          <a:rPr lang="en-GB">
                            <a:latin typeface="Cambria Math"/>
                          </a:rPr>
                          <m:t>𝑑</m:t>
                        </m:r>
                      </m:e>
                      <m:sub>
                        <m:r>
                          <a:rPr lang="en-GB">
                            <a:latin typeface="Cambria Math"/>
                          </a:rPr>
                          <m:t>𝑖𝑗</m:t>
                        </m:r>
                      </m:sub>
                    </m:sSub>
                  </m:oMath>
                </a14:m>
                <a:r>
                  <a:rPr lang="en-GB" dirty="0"/>
                  <a:t> = </a:t>
                </a:r>
                <a:r>
                  <a:rPr lang="en-GB" b="1" i="1" dirty="0"/>
                  <a:t>distance between person </a:t>
                </a:r>
                <a:r>
                  <a:rPr lang="en-GB" b="1" i="1" dirty="0" err="1"/>
                  <a:t>i</a:t>
                </a:r>
                <a:r>
                  <a:rPr lang="en-GB" b="1" i="1" dirty="0"/>
                  <a:t> and j</a:t>
                </a:r>
              </a:p>
              <a:p>
                <a14:m>
                  <m:oMath xmlns:m="http://schemas.openxmlformats.org/officeDocument/2006/math">
                    <m:sSub>
                      <m:sSubPr>
                        <m:ctrlPr>
                          <a:rPr lang="en-GB" i="1" smtClean="0">
                            <a:latin typeface="Cambria Math" panose="02040503050406030204" pitchFamily="18" charset="0"/>
                          </a:rPr>
                        </m:ctrlPr>
                      </m:sSubPr>
                      <m:e>
                        <m:r>
                          <a:rPr lang="en-GB" smtClean="0">
                            <a:latin typeface="Cambria Math"/>
                          </a:rPr>
                          <m:t>𝑑</m:t>
                        </m:r>
                      </m:e>
                      <m:sub>
                        <m:r>
                          <a:rPr lang="en-GB" smtClean="0">
                            <a:latin typeface="Cambria Math"/>
                          </a:rPr>
                          <m:t>𝑖𝑗</m:t>
                        </m:r>
                      </m:sub>
                    </m:sSub>
                    <m:r>
                      <a:rPr lang="en-GB" smtClean="0">
                        <a:latin typeface="Cambria Math"/>
                      </a:rPr>
                      <m:t>=</m:t>
                    </m:r>
                    <m:rad>
                      <m:radPr>
                        <m:degHide m:val="on"/>
                        <m:ctrlPr>
                          <a:rPr lang="en-GB" i="1" smtClean="0">
                            <a:latin typeface="Cambria Math" panose="02040503050406030204" pitchFamily="18" charset="0"/>
                          </a:rPr>
                        </m:ctrlPr>
                      </m:radPr>
                      <m:deg/>
                      <m:e>
                        <m:nary>
                          <m:naryPr>
                            <m:chr m:val="∑"/>
                            <m:ctrlPr>
                              <a:rPr lang="en-GB" i="1" smtClean="0">
                                <a:latin typeface="Cambria Math" panose="02040503050406030204" pitchFamily="18" charset="0"/>
                              </a:rPr>
                            </m:ctrlPr>
                          </m:naryPr>
                          <m:sub>
                            <m:r>
                              <m:rPr>
                                <m:brk m:alnAt="23"/>
                              </m:rPr>
                              <a:rPr lang="en-GB" smtClean="0">
                                <a:latin typeface="Cambria Math"/>
                              </a:rPr>
                              <m:t>𝑘</m:t>
                            </m:r>
                            <m:r>
                              <a:rPr lang="en-GB" smtClean="0">
                                <a:latin typeface="Cambria Math"/>
                              </a:rPr>
                              <m:t>=1</m:t>
                            </m:r>
                          </m:sub>
                          <m:sup>
                            <m:r>
                              <a:rPr lang="en-GB" smtClean="0">
                                <a:latin typeface="Cambria Math"/>
                              </a:rPr>
                              <m:t>𝑛</m:t>
                            </m:r>
                          </m:sup>
                          <m:e>
                            <m:sSup>
                              <m:sSupPr>
                                <m:ctrlPr>
                                  <a:rPr lang="en-GB" i="1" smtClean="0">
                                    <a:latin typeface="Cambria Math" panose="02040503050406030204" pitchFamily="18" charset="0"/>
                                  </a:rPr>
                                </m:ctrlPr>
                              </m:sSupPr>
                              <m:e>
                                <m:r>
                                  <a:rPr lang="en-GB" smtClean="0">
                                    <a:latin typeface="Cambria Math"/>
                                  </a:rPr>
                                  <m:t>(</m:t>
                                </m:r>
                                <m:sSub>
                                  <m:sSubPr>
                                    <m:ctrlPr>
                                      <a:rPr lang="en-GB" i="1" smtClean="0">
                                        <a:latin typeface="Cambria Math" panose="02040503050406030204" pitchFamily="18" charset="0"/>
                                      </a:rPr>
                                    </m:ctrlPr>
                                  </m:sSubPr>
                                  <m:e>
                                    <m:r>
                                      <a:rPr lang="en-GB" smtClean="0">
                                        <a:latin typeface="Cambria Math"/>
                                      </a:rPr>
                                      <m:t>𝑥</m:t>
                                    </m:r>
                                  </m:e>
                                  <m:sub>
                                    <m:r>
                                      <a:rPr lang="en-GB" smtClean="0">
                                        <a:latin typeface="Cambria Math"/>
                                      </a:rPr>
                                      <m:t>𝑖𝑘</m:t>
                                    </m:r>
                                  </m:sub>
                                </m:sSub>
                                <m:r>
                                  <a:rPr lang="en-GB" smtClean="0">
                                    <a:latin typeface="Cambria Math"/>
                                  </a:rPr>
                                  <m:t>−</m:t>
                                </m:r>
                                <m:sSub>
                                  <m:sSubPr>
                                    <m:ctrlPr>
                                      <a:rPr lang="en-GB" i="1" smtClean="0">
                                        <a:latin typeface="Cambria Math" panose="02040503050406030204" pitchFamily="18" charset="0"/>
                                      </a:rPr>
                                    </m:ctrlPr>
                                  </m:sSubPr>
                                  <m:e>
                                    <m:r>
                                      <a:rPr lang="en-GB" smtClean="0">
                                        <a:latin typeface="Cambria Math"/>
                                      </a:rPr>
                                      <m:t>𝑥</m:t>
                                    </m:r>
                                  </m:e>
                                  <m:sub>
                                    <m:r>
                                      <a:rPr lang="en-GB" smtClean="0">
                                        <a:latin typeface="Cambria Math"/>
                                      </a:rPr>
                                      <m:t>𝑗𝑘</m:t>
                                    </m:r>
                                  </m:sub>
                                </m:sSub>
                                <m:r>
                                  <a:rPr lang="en-GB" smtClean="0">
                                    <a:latin typeface="Cambria Math"/>
                                  </a:rPr>
                                  <m:t>)</m:t>
                                </m:r>
                              </m:e>
                              <m:sup>
                                <m:r>
                                  <a:rPr lang="en-GB" smtClean="0">
                                    <a:latin typeface="Cambria Math"/>
                                  </a:rPr>
                                  <m:t>2</m:t>
                                </m:r>
                              </m:sup>
                            </m:sSup>
                          </m:e>
                        </m:nary>
                      </m:e>
                    </m:rad>
                  </m:oMath>
                </a14:m>
                <a:endParaRPr lang="en-GB" dirty="0"/>
              </a:p>
              <a:p>
                <a:r>
                  <a:rPr lang="en-GB" dirty="0"/>
                  <a:t>Where k = number of dimensions on which </a:t>
                </a:r>
                <a:r>
                  <a:rPr lang="en-GB" dirty="0" err="1"/>
                  <a:t>i</a:t>
                </a:r>
                <a:r>
                  <a:rPr lang="en-GB" dirty="0"/>
                  <a:t> and j are measured</a:t>
                </a:r>
              </a:p>
            </p:txBody>
          </p:sp>
        </mc:Choice>
        <mc:Fallback>
          <p:sp>
            <p:nvSpPr>
              <p:cNvPr id="5" name="Content Placeholder 4"/>
              <p:cNvSpPr>
                <a:spLocks noGrp="1" noRot="1" noChangeAspect="1" noMove="1" noResize="1" noEditPoints="1" noAdjustHandles="1" noChangeArrowheads="1" noChangeShapeType="1" noTextEdit="1"/>
              </p:cNvSpPr>
              <p:nvPr>
                <p:ph type="body" sz="half" idx="2"/>
              </p:nvPr>
            </p:nvSpPr>
            <p:spPr>
              <a:blipFill>
                <a:blip r:embed="rId4"/>
                <a:stretch>
                  <a:fillRect l="-1039" t="-3900"/>
                </a:stretch>
              </a:blipFill>
            </p:spPr>
            <p:txBody>
              <a:bodyPr/>
              <a:lstStyle/>
              <a:p>
                <a:r>
                  <a:rPr lang="en-GB">
                    <a:noFill/>
                  </a:rPr>
                  <a:t> </a:t>
                </a:r>
              </a:p>
            </p:txBody>
          </p:sp>
        </mc:Fallback>
      </mc:AlternateContent>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Popular Clustering Procedures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979A-7855-4BAA-A49A-B6CB9F12C4C3}"/>
              </a:ext>
            </a:extLst>
          </p:cNvPr>
          <p:cNvSpPr>
            <a:spLocks noGrp="1"/>
          </p:cNvSpPr>
          <p:nvPr>
            <p:ph type="title"/>
          </p:nvPr>
        </p:nvSpPr>
        <p:spPr>
          <a:xfrm>
            <a:off x="838200" y="365125"/>
            <a:ext cx="10515600" cy="4321175"/>
          </a:xfrm>
        </p:spPr>
        <p:txBody>
          <a:bodyPr>
            <a:normAutofit/>
          </a:bodyPr>
          <a:lstStyle/>
          <a:p>
            <a:r>
              <a:rPr lang="en-GB" dirty="0"/>
              <a:t>Unstructured Data Analytic Techniques</a:t>
            </a:r>
            <a:br>
              <a:rPr lang="en-GB" dirty="0"/>
            </a:br>
            <a:r>
              <a:rPr lang="en-US" altLang="en-US" sz="9600" dirty="0"/>
              <a:t>Cluster Analysis</a:t>
            </a:r>
            <a:r>
              <a:rPr lang="en-GB" sz="9600" dirty="0"/>
              <a:t>. </a:t>
            </a:r>
            <a:br>
              <a:rPr lang="en-GB" dirty="0"/>
            </a:br>
            <a:endParaRPr lang="en-GB" dirty="0"/>
          </a:p>
        </p:txBody>
      </p:sp>
      <p:sp>
        <p:nvSpPr>
          <p:cNvPr id="4" name="Slide Number Placeholder 3">
            <a:extLst>
              <a:ext uri="{FF2B5EF4-FFF2-40B4-BE49-F238E27FC236}">
                <a16:creationId xmlns:a16="http://schemas.microsoft.com/office/drawing/2014/main" id="{48BEDB43-8770-4881-9F2E-8F7BF12533A4}"/>
              </a:ext>
            </a:extLst>
          </p:cNvPr>
          <p:cNvSpPr>
            <a:spLocks noGrp="1"/>
          </p:cNvSpPr>
          <p:nvPr>
            <p:ph type="sldNum" sz="quarter" idx="12"/>
          </p:nvPr>
        </p:nvSpPr>
        <p:spPr/>
        <p:txBody>
          <a:bodyPr/>
          <a:lstStyle/>
          <a:p>
            <a:fld id="{CA1C95B1-5CC9-4D12-9684-4E90CAB9F105}" type="slidenum">
              <a:rPr lang="en-GB" smtClean="0"/>
              <a:t>2</a:t>
            </a:fld>
            <a:endParaRPr lang="en-GB"/>
          </a:p>
        </p:txBody>
      </p:sp>
    </p:spTree>
    <p:extLst>
      <p:ext uri="{BB962C8B-B14F-4D97-AF65-F5344CB8AC3E}">
        <p14:creationId xmlns:p14="http://schemas.microsoft.com/office/powerpoint/2010/main" val="333997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Grp="1" noRot="1" noChangeArrowheads="1"/>
          </p:cNvSpPr>
          <p:nvPr>
            <p:ph type="title"/>
          </p:nvPr>
        </p:nvSpPr>
        <p:spPr/>
        <p:txBody>
          <a:bodyPr/>
          <a:lstStyle/>
          <a:p>
            <a:r>
              <a:rPr lang="en-US" altLang="en-US"/>
              <a:t>Hierarchical Methods</a:t>
            </a:r>
          </a:p>
        </p:txBody>
      </p:sp>
      <p:graphicFrame>
        <p:nvGraphicFramePr>
          <p:cNvPr id="4" name="Content Placeholder 3"/>
          <p:cNvGraphicFramePr>
            <a:graphicFrameLocks noGrp="1"/>
          </p:cNvGraphicFramePr>
          <p:nvPr>
            <p:ph sz="half" idx="1"/>
          </p:nvPr>
        </p:nvGraphicFramePr>
        <p:xfrm>
          <a:off x="1981200" y="1524000"/>
          <a:ext cx="4724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2"/>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7239001" y="2286000"/>
            <a:ext cx="2730797" cy="3002280"/>
          </a:xfrm>
        </p:spPr>
      </p:pic>
    </p:spTree>
    <p:extLst>
      <p:ext uri="{BB962C8B-B14F-4D97-AF65-F5344CB8AC3E}">
        <p14:creationId xmlns:p14="http://schemas.microsoft.com/office/powerpoint/2010/main" val="100202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20" name="Rectangle 24"/>
          <p:cNvSpPr>
            <a:spLocks noGrp="1" noRot="1" noChangeArrowheads="1"/>
          </p:cNvSpPr>
          <p:nvPr>
            <p:ph type="title"/>
          </p:nvPr>
        </p:nvSpPr>
        <p:spPr/>
        <p:txBody>
          <a:bodyPr>
            <a:normAutofit/>
          </a:bodyPr>
          <a:lstStyle/>
          <a:p>
            <a:r>
              <a:rPr lang="en-US"/>
              <a:t>Single Linkage – Nearest Neighbor</a:t>
            </a:r>
            <a:endParaRPr lang="en-US" dirty="0"/>
          </a:p>
        </p:txBody>
      </p:sp>
      <p:pic>
        <p:nvPicPr>
          <p:cNvPr id="5122"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2790635" y="1600200"/>
            <a:ext cx="6305931" cy="2185988"/>
          </a:xfrm>
        </p:spPr>
      </p:pic>
      <p:sp>
        <p:nvSpPr>
          <p:cNvPr id="5" name="Text Placeholder 4"/>
          <p:cNvSpPr>
            <a:spLocks noGrp="1"/>
          </p:cNvSpPr>
          <p:nvPr>
            <p:ph type="body" sz="half" idx="2"/>
          </p:nvPr>
        </p:nvSpPr>
        <p:spPr/>
        <p:txBody>
          <a:bodyPr anchor="ctr"/>
          <a:lstStyle/>
          <a:p>
            <a:r>
              <a:rPr lang="en-US" dirty="0"/>
              <a:t>Smallest </a:t>
            </a:r>
            <a:r>
              <a:rPr lang="en-US" b="1" u="sng" dirty="0"/>
              <a:t>Minimum</a:t>
            </a:r>
            <a:endParaRPr lang="en-GB" b="1" u="sng" dirty="0"/>
          </a:p>
          <a:p>
            <a:endParaRPr lang="en-GB"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20" name="Rectangle 24"/>
          <p:cNvSpPr>
            <a:spLocks noGrp="1" noRot="1" noChangeArrowheads="1"/>
          </p:cNvSpPr>
          <p:nvPr>
            <p:ph type="title"/>
          </p:nvPr>
        </p:nvSpPr>
        <p:spPr/>
        <p:txBody>
          <a:bodyPr>
            <a:normAutofit/>
          </a:bodyPr>
          <a:lstStyle/>
          <a:p>
            <a:r>
              <a:rPr lang="en-US"/>
              <a:t>Complete Linkage – Farthest Neighbor</a:t>
            </a:r>
            <a:endParaRPr lang="en-US" dirty="0"/>
          </a:p>
        </p:txBody>
      </p:sp>
      <p:pic>
        <p:nvPicPr>
          <p:cNvPr id="103426"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a:xfrm>
            <a:off x="2866216" y="1600200"/>
            <a:ext cx="6154769" cy="2185988"/>
          </a:xfrm>
        </p:spPr>
      </p:pic>
      <p:sp>
        <p:nvSpPr>
          <p:cNvPr id="2" name="Text Placeholder 1"/>
          <p:cNvSpPr>
            <a:spLocks noGrp="1"/>
          </p:cNvSpPr>
          <p:nvPr>
            <p:ph type="body" sz="half" idx="2"/>
          </p:nvPr>
        </p:nvSpPr>
        <p:spPr/>
        <p:txBody>
          <a:bodyPr anchor="ctr"/>
          <a:lstStyle/>
          <a:p>
            <a:r>
              <a:rPr lang="en-US" dirty="0">
                <a:solidFill>
                  <a:schemeClr val="tx1"/>
                </a:solidFill>
              </a:rPr>
              <a:t>Smallest </a:t>
            </a:r>
            <a:r>
              <a:rPr lang="en-US" b="1" dirty="0"/>
              <a:t>Maximum</a:t>
            </a:r>
            <a:endParaRPr lang="en-GB" b="1"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20" name="Rectangle 24"/>
          <p:cNvSpPr>
            <a:spLocks noGrp="1" noRot="1" noChangeArrowheads="1"/>
          </p:cNvSpPr>
          <p:nvPr>
            <p:ph type="title"/>
          </p:nvPr>
        </p:nvSpPr>
        <p:spPr/>
        <p:txBody>
          <a:bodyPr>
            <a:normAutofit/>
          </a:bodyPr>
          <a:lstStyle/>
          <a:p>
            <a:r>
              <a:rPr lang="en-US"/>
              <a:t>Average Linkage – Between Groups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743201" y="1969294"/>
            <a:ext cx="4776788" cy="1447800"/>
          </a:xfrm>
        </p:spPr>
      </p:pic>
      <p:sp>
        <p:nvSpPr>
          <p:cNvPr id="6" name="Text Placeholder 5"/>
          <p:cNvSpPr>
            <a:spLocks noGrp="1"/>
          </p:cNvSpPr>
          <p:nvPr>
            <p:ph type="body" sz="half" idx="2"/>
          </p:nvPr>
        </p:nvSpPr>
        <p:spPr/>
        <p:txBody>
          <a:bodyPr anchor="ctr"/>
          <a:lstStyle/>
          <a:p>
            <a:r>
              <a:rPr lang="en-US" dirty="0"/>
              <a:t>Smallest </a:t>
            </a:r>
            <a:r>
              <a:rPr lang="en-US" sz="3200" b="1" dirty="0"/>
              <a:t>Average</a:t>
            </a:r>
            <a:endParaRPr lang="en-GB" sz="3200" b="1"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Centroid Clustering</a:t>
            </a:r>
            <a:endParaRPr lang="en-GB"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346325" y="2564895"/>
            <a:ext cx="7543800" cy="2585460"/>
          </a:xfrm>
        </p:spPr>
      </p:pic>
    </p:spTree>
    <p:extLst>
      <p:ext uri="{BB962C8B-B14F-4D97-AF65-F5344CB8AC3E}">
        <p14:creationId xmlns:p14="http://schemas.microsoft.com/office/powerpoint/2010/main" val="993441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805" name="Rectangle 37"/>
          <p:cNvSpPr>
            <a:spLocks noGrp="1" noRot="1" noChangeArrowheads="1"/>
          </p:cNvSpPr>
          <p:nvPr>
            <p:ph type="title"/>
          </p:nvPr>
        </p:nvSpPr>
        <p:spPr/>
        <p:txBody>
          <a:bodyPr/>
          <a:lstStyle/>
          <a:p>
            <a:r>
              <a:rPr lang="en-US"/>
              <a:t>Ward’s Method</a:t>
            </a:r>
            <a:endParaRPr lang="en-US" dirty="0"/>
          </a:p>
        </p:txBody>
      </p:sp>
      <p:pic>
        <p:nvPicPr>
          <p:cNvPr id="2050"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tretch/>
        </p:blipFill>
        <p:spPr>
          <a:xfrm>
            <a:off x="3507435" y="1846264"/>
            <a:ext cx="5221581" cy="43685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p:cNvSpPr/>
          <p:nvPr/>
        </p:nvSpPr>
        <p:spPr>
          <a:xfrm>
            <a:off x="4038600" y="3886200"/>
            <a:ext cx="228600" cy="2286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p:cNvSpPr/>
          <p:nvPr/>
        </p:nvSpPr>
        <p:spPr>
          <a:xfrm>
            <a:off x="7848600" y="3886200"/>
            <a:ext cx="228600" cy="2286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225007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Attitudinal Data For Clustering</a:t>
            </a:r>
            <a:endParaRPr lang="en-US" dirty="0"/>
          </a:p>
        </p:txBody>
      </p:sp>
      <p:pic>
        <p:nvPicPr>
          <p:cNvPr id="307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1270861" y="1968285"/>
            <a:ext cx="4779102" cy="293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4" y="1967841"/>
            <a:ext cx="4459261" cy="293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153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Cluster Analysis</a:t>
            </a:r>
            <a:endParaRPr lang="en-US" dirty="0"/>
          </a:p>
        </p:txBody>
      </p:sp>
      <p:pic>
        <p:nvPicPr>
          <p:cNvPr id="4098"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5977"/>
            <a:ext cx="3703638" cy="208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Analysis</a:t>
            </a:r>
            <a:endParaRPr lang="en-US" dirty="0"/>
          </a:p>
        </p:txBody>
      </p:sp>
      <p:sp>
        <p:nvSpPr>
          <p:cNvPr id="3" name="Text Placeholder 2"/>
          <p:cNvSpPr>
            <a:spLocks noGrp="1"/>
          </p:cNvSpPr>
          <p:nvPr>
            <p:ph type="body" idx="1"/>
          </p:nvPr>
        </p:nvSpPr>
        <p:spPr/>
        <p:txBody>
          <a:bodyPr/>
          <a:lstStyle/>
          <a:p>
            <a:r>
              <a:rPr lang="en-GB"/>
              <a:t>Statistics Box</a:t>
            </a:r>
            <a:endParaRPr lang="en-GB" dirty="0"/>
          </a:p>
        </p:txBody>
      </p:sp>
      <p:pic>
        <p:nvPicPr>
          <p:cNvPr id="5122"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3"/>
          </p:nvPr>
        </p:nvSpPr>
        <p:spPr/>
        <p:txBody>
          <a:bodyPr/>
          <a:lstStyle/>
          <a:p>
            <a:r>
              <a:rPr lang="en-GB"/>
              <a:t>Plots Box</a:t>
            </a:r>
            <a:endParaRPr lang="en-GB" dirty="0"/>
          </a:p>
        </p:txBody>
      </p:sp>
      <p:pic>
        <p:nvPicPr>
          <p:cNvPr id="5123"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081"/>
            <a:ext cx="3702050" cy="208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Today’s Schedule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00119508"/>
              </p:ext>
            </p:extLst>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04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Analysis</a:t>
            </a:r>
          </a:p>
        </p:txBody>
      </p:sp>
      <p:sp>
        <p:nvSpPr>
          <p:cNvPr id="3" name="Text Placeholder 2"/>
          <p:cNvSpPr>
            <a:spLocks noGrp="1"/>
          </p:cNvSpPr>
          <p:nvPr>
            <p:ph type="body" idx="1"/>
          </p:nvPr>
        </p:nvSpPr>
        <p:spPr/>
        <p:txBody>
          <a:bodyPr/>
          <a:lstStyle/>
          <a:p>
            <a:r>
              <a:rPr lang="en-GB" dirty="0"/>
              <a:t>Method Box</a:t>
            </a:r>
          </a:p>
        </p:txBody>
      </p:sp>
      <p:pic>
        <p:nvPicPr>
          <p:cNvPr id="6146"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46325" y="3184636"/>
            <a:ext cx="3703638" cy="2082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3"/>
          </p:nvPr>
        </p:nvSpPr>
        <p:spPr/>
        <p:txBody>
          <a:bodyPr/>
          <a:lstStyle/>
          <a:p>
            <a:r>
              <a:rPr lang="en-GB" dirty="0"/>
              <a:t>Save Box</a:t>
            </a:r>
          </a:p>
        </p:txBody>
      </p:sp>
      <p:pic>
        <p:nvPicPr>
          <p:cNvPr id="6147"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081"/>
            <a:ext cx="3702050" cy="208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3200400" y="42672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200400" y="37338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endParaRPr lang="en-US" dirty="0"/>
          </a:p>
        </p:txBody>
      </p:sp>
      <p:pic>
        <p:nvPicPr>
          <p:cNvPr id="1126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329" t="11051" r="57667" b="67724"/>
          <a:stretch/>
        </p:blipFill>
        <p:spPr>
          <a:xfrm>
            <a:off x="2819401" y="1925517"/>
            <a:ext cx="6695605" cy="2854566"/>
          </a:xfrm>
        </p:spPr>
      </p:pic>
      <p:sp>
        <p:nvSpPr>
          <p:cNvPr id="10" name="Rounded Rectangle 9"/>
          <p:cNvSpPr/>
          <p:nvPr/>
        </p:nvSpPr>
        <p:spPr>
          <a:xfrm>
            <a:off x="3124200" y="3810000"/>
            <a:ext cx="3429000" cy="762000"/>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Fusion Coefficients</a:t>
            </a:r>
            <a:endParaRPr lang="en-US" dirty="0"/>
          </a:p>
        </p:txBody>
      </p:sp>
      <p:pic>
        <p:nvPicPr>
          <p:cNvPr id="11266"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1363851" y="1846264"/>
            <a:ext cx="9438467" cy="4646611"/>
          </a:xfrm>
        </p:spPr>
      </p:pic>
    </p:spTree>
    <p:extLst>
      <p:ext uri="{BB962C8B-B14F-4D97-AF65-F5344CB8AC3E}">
        <p14:creationId xmlns:p14="http://schemas.microsoft.com/office/powerpoint/2010/main" val="236978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Clusters vs. Fusion Coefficients</a:t>
            </a:r>
            <a:endParaRPr lang="en-US" dirty="0"/>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245920" y="1846264"/>
            <a:ext cx="5744610" cy="4022725"/>
          </a:xfrm>
        </p:spPr>
      </p:pic>
      <p:sp>
        <p:nvSpPr>
          <p:cNvPr id="7" name="Oval 6"/>
          <p:cNvSpPr/>
          <p:nvPr/>
        </p:nvSpPr>
        <p:spPr>
          <a:xfrm>
            <a:off x="5386199" y="4374392"/>
            <a:ext cx="762000" cy="571500"/>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257801" y="4152900"/>
            <a:ext cx="509399" cy="6477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172200" y="2438400"/>
            <a:ext cx="2438400" cy="369332"/>
          </a:xfrm>
          <a:prstGeom prst="rect">
            <a:avLst/>
          </a:prstGeom>
          <a:noFill/>
        </p:spPr>
        <p:txBody>
          <a:bodyPr wrap="square" rtlCol="0">
            <a:spAutoFit/>
          </a:bodyPr>
          <a:lstStyle/>
          <a:p>
            <a:r>
              <a:rPr lang="en-GB" dirty="0">
                <a:solidFill>
                  <a:sysClr val="windowText" lastClr="000000"/>
                </a:solidFill>
              </a:rPr>
              <a:t>5 Clusters is Maximum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Deciding on Number of Clusters</a:t>
            </a:r>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59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9" name="Rectangle 9"/>
          <p:cNvSpPr>
            <a:spLocks noGrp="1" noChangeArrowheads="1"/>
          </p:cNvSpPr>
          <p:nvPr>
            <p:ph type="title"/>
          </p:nvPr>
        </p:nvSpPr>
        <p:spPr>
          <a:noFill/>
          <a:ln/>
        </p:spPr>
        <p:txBody>
          <a:bodyPr>
            <a:normAutofit/>
          </a:bodyPr>
          <a:lstStyle/>
          <a:p>
            <a:r>
              <a:rPr lang="en-US" dirty="0"/>
              <a:t>Dendrogram</a:t>
            </a:r>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286000" y="1737361"/>
            <a:ext cx="7010400" cy="4663439"/>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9" name="Rectangle 9"/>
          <p:cNvSpPr>
            <a:spLocks noGrp="1" noChangeArrowheads="1"/>
          </p:cNvSpPr>
          <p:nvPr>
            <p:ph type="title"/>
          </p:nvPr>
        </p:nvSpPr>
        <p:spPr/>
        <p:txBody>
          <a:bodyPr/>
          <a:lstStyle/>
          <a:p>
            <a:r>
              <a:rPr lang="en-US" dirty="0" err="1"/>
              <a:t>Dendrogram</a:t>
            </a:r>
            <a:r>
              <a:rPr lang="en-US" dirty="0"/>
              <a:t> – 2 Segments?</a:t>
            </a:r>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286000" y="1737361"/>
            <a:ext cx="7010400" cy="4434840"/>
          </a:xfrm>
        </p:spPr>
      </p:pic>
    </p:spTree>
    <p:extLst>
      <p:ext uri="{BB962C8B-B14F-4D97-AF65-F5344CB8AC3E}">
        <p14:creationId xmlns:p14="http://schemas.microsoft.com/office/powerpoint/2010/main" val="2044675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2286000" y="1737361"/>
            <a:ext cx="7010400" cy="4434840"/>
          </a:xfrm>
          <a:prstGeom prst="rect">
            <a:avLst/>
          </a:prstGeom>
        </p:spPr>
      </p:pic>
      <p:sp>
        <p:nvSpPr>
          <p:cNvPr id="107529" name="Rectangle 9"/>
          <p:cNvSpPr>
            <a:spLocks noGrp="1" noChangeArrowheads="1"/>
          </p:cNvSpPr>
          <p:nvPr>
            <p:ph type="title"/>
          </p:nvPr>
        </p:nvSpPr>
        <p:spPr>
          <a:noFill/>
          <a:ln/>
        </p:spPr>
        <p:txBody>
          <a:bodyPr>
            <a:normAutofit/>
          </a:bodyPr>
          <a:lstStyle/>
          <a:p>
            <a:r>
              <a:rPr lang="en-US" dirty="0" err="1"/>
              <a:t>Dendrogram</a:t>
            </a:r>
            <a:r>
              <a:rPr lang="en-US" dirty="0"/>
              <a:t> – 3 Segments?</a:t>
            </a:r>
          </a:p>
        </p:txBody>
      </p:sp>
    </p:spTree>
    <p:extLst>
      <p:ext uri="{BB962C8B-B14F-4D97-AF65-F5344CB8AC3E}">
        <p14:creationId xmlns:p14="http://schemas.microsoft.com/office/powerpoint/2010/main" val="3854808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2286000" y="1737361"/>
            <a:ext cx="7010400" cy="4663439"/>
          </a:xfrm>
          <a:prstGeom prst="rect">
            <a:avLst/>
          </a:prstGeom>
        </p:spPr>
      </p:pic>
      <p:sp>
        <p:nvSpPr>
          <p:cNvPr id="107529" name="Rectangle 9"/>
          <p:cNvSpPr>
            <a:spLocks noGrp="1" noChangeArrowheads="1"/>
          </p:cNvSpPr>
          <p:nvPr>
            <p:ph type="title"/>
          </p:nvPr>
        </p:nvSpPr>
        <p:spPr>
          <a:noFill/>
          <a:ln/>
        </p:spPr>
        <p:txBody>
          <a:bodyPr>
            <a:normAutofit/>
          </a:bodyPr>
          <a:lstStyle/>
          <a:p>
            <a:r>
              <a:rPr lang="en-US" dirty="0" err="1"/>
              <a:t>Dendrogram</a:t>
            </a:r>
            <a:r>
              <a:rPr lang="en-US" dirty="0"/>
              <a:t> – 4 Segments?</a:t>
            </a:r>
          </a:p>
        </p:txBody>
      </p:sp>
    </p:spTree>
    <p:extLst>
      <p:ext uri="{BB962C8B-B14F-4D97-AF65-F5344CB8AC3E}">
        <p14:creationId xmlns:p14="http://schemas.microsoft.com/office/powerpoint/2010/main" val="3759443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2286000" y="1737361"/>
            <a:ext cx="7010400" cy="4663439"/>
          </a:xfrm>
          <a:prstGeom prst="rect">
            <a:avLst/>
          </a:prstGeom>
        </p:spPr>
      </p:pic>
      <p:sp>
        <p:nvSpPr>
          <p:cNvPr id="107529" name="Rectangle 9"/>
          <p:cNvSpPr>
            <a:spLocks noGrp="1" noChangeArrowheads="1"/>
          </p:cNvSpPr>
          <p:nvPr>
            <p:ph type="title"/>
          </p:nvPr>
        </p:nvSpPr>
        <p:spPr>
          <a:noFill/>
          <a:ln/>
        </p:spPr>
        <p:txBody>
          <a:bodyPr>
            <a:normAutofit/>
          </a:bodyPr>
          <a:lstStyle/>
          <a:p>
            <a:r>
              <a:rPr lang="en-US" dirty="0" err="1"/>
              <a:t>Dendrogram</a:t>
            </a:r>
            <a:r>
              <a:rPr lang="en-US" dirty="0"/>
              <a:t> – 5 Segments?</a:t>
            </a:r>
          </a:p>
        </p:txBody>
      </p:sp>
    </p:spTree>
    <p:extLst>
      <p:ext uri="{BB962C8B-B14F-4D97-AF65-F5344CB8AC3E}">
        <p14:creationId xmlns:p14="http://schemas.microsoft.com/office/powerpoint/2010/main" val="31371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Factor versus Cluster Analyses</a:t>
            </a:r>
            <a:endParaRPr lang="en-GB" dirty="0"/>
          </a:p>
        </p:txBody>
      </p:sp>
      <p:sp>
        <p:nvSpPr>
          <p:cNvPr id="4" name="Text Placeholder 3"/>
          <p:cNvSpPr>
            <a:spLocks noGrp="1"/>
          </p:cNvSpPr>
          <p:nvPr>
            <p:ph type="body" idx="1"/>
          </p:nvPr>
        </p:nvSpPr>
        <p:spPr/>
        <p:txBody>
          <a:bodyPr/>
          <a:lstStyle/>
          <a:p>
            <a:r>
              <a:rPr lang="en-GB"/>
              <a:t>Factor – Group Variables</a:t>
            </a:r>
            <a:endParaRPr lang="en-GB" dirty="0"/>
          </a:p>
        </p:txBody>
      </p:sp>
      <p:pic>
        <p:nvPicPr>
          <p:cNvPr id="409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346325" y="3184636"/>
            <a:ext cx="3703638" cy="2082581"/>
          </a:xfrm>
        </p:spPr>
      </p:pic>
      <p:sp>
        <p:nvSpPr>
          <p:cNvPr id="6" name="Text Placeholder 5"/>
          <p:cNvSpPr>
            <a:spLocks noGrp="1"/>
          </p:cNvSpPr>
          <p:nvPr>
            <p:ph type="body" sz="quarter" idx="3"/>
          </p:nvPr>
        </p:nvSpPr>
        <p:spPr/>
        <p:txBody>
          <a:bodyPr/>
          <a:lstStyle/>
          <a:p>
            <a:r>
              <a:rPr lang="en-GB"/>
              <a:t>Cluster – Group Cases</a:t>
            </a:r>
            <a:endParaRPr lang="en-GB" dirty="0"/>
          </a:p>
        </p:txBody>
      </p:sp>
      <p:pic>
        <p:nvPicPr>
          <p:cNvPr id="4099"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188075" y="3185318"/>
            <a:ext cx="3702050" cy="2081214"/>
          </a:xfrm>
        </p:spPr>
      </p:pic>
      <p:sp>
        <p:nvSpPr>
          <p:cNvPr id="7" name="Rectangle 6"/>
          <p:cNvSpPr/>
          <p:nvPr/>
        </p:nvSpPr>
        <p:spPr>
          <a:xfrm>
            <a:off x="2159000" y="34163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1</a:t>
            </a:r>
          </a:p>
        </p:txBody>
      </p:sp>
      <p:sp>
        <p:nvSpPr>
          <p:cNvPr id="12" name="Rectangle 11"/>
          <p:cNvSpPr/>
          <p:nvPr/>
        </p:nvSpPr>
        <p:spPr>
          <a:xfrm>
            <a:off x="4800600" y="34290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4</a:t>
            </a:r>
          </a:p>
        </p:txBody>
      </p:sp>
      <p:sp>
        <p:nvSpPr>
          <p:cNvPr id="13" name="Rectangle 12"/>
          <p:cNvSpPr/>
          <p:nvPr/>
        </p:nvSpPr>
        <p:spPr>
          <a:xfrm>
            <a:off x="3911600" y="34163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3</a:t>
            </a:r>
          </a:p>
        </p:txBody>
      </p:sp>
      <p:sp>
        <p:nvSpPr>
          <p:cNvPr id="14" name="Rectangle 13"/>
          <p:cNvSpPr/>
          <p:nvPr/>
        </p:nvSpPr>
        <p:spPr>
          <a:xfrm>
            <a:off x="3035300" y="3416300"/>
            <a:ext cx="838200" cy="1676400"/>
          </a:xfrm>
          <a:prstGeom prst="rect">
            <a:avLst/>
          </a:prstGeom>
          <a:solidFill>
            <a:schemeClr val="accent4">
              <a:lumMod val="75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Factor 2</a:t>
            </a:r>
          </a:p>
        </p:txBody>
      </p:sp>
      <p:sp>
        <p:nvSpPr>
          <p:cNvPr id="8" name="Rectangle 7"/>
          <p:cNvSpPr/>
          <p:nvPr/>
        </p:nvSpPr>
        <p:spPr>
          <a:xfrm>
            <a:off x="6429233" y="3440184"/>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1</a:t>
            </a:r>
          </a:p>
        </p:txBody>
      </p:sp>
      <p:sp>
        <p:nvSpPr>
          <p:cNvPr id="16" name="Rectangle 15"/>
          <p:cNvSpPr/>
          <p:nvPr/>
        </p:nvSpPr>
        <p:spPr>
          <a:xfrm>
            <a:off x="6429233" y="4545084"/>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3</a:t>
            </a:r>
          </a:p>
        </p:txBody>
      </p:sp>
      <p:sp>
        <p:nvSpPr>
          <p:cNvPr id="17" name="Rectangle 16"/>
          <p:cNvSpPr/>
          <p:nvPr/>
        </p:nvSpPr>
        <p:spPr>
          <a:xfrm>
            <a:off x="6429233" y="4024384"/>
            <a:ext cx="3733800" cy="533400"/>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t>Cluster 2</a:t>
            </a:r>
          </a:p>
        </p:txBody>
      </p:sp>
    </p:spTree>
    <p:extLst>
      <p:ext uri="{BB962C8B-B14F-4D97-AF65-F5344CB8AC3E}">
        <p14:creationId xmlns:p14="http://schemas.microsoft.com/office/powerpoint/2010/main" val="3458623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Membership</a:t>
            </a:r>
            <a:endParaRPr lang="en-US" dirty="0"/>
          </a:p>
        </p:txBody>
      </p:sp>
      <p:pic>
        <p:nvPicPr>
          <p:cNvPr id="1085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962400" y="1981200"/>
            <a:ext cx="4495800" cy="4343399"/>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9B133-88CA-4139-8197-3E2CDCB0F4F7}"/>
              </a:ext>
            </a:extLst>
          </p:cNvPr>
          <p:cNvSpPr>
            <a:spLocks noGrp="1"/>
          </p:cNvSpPr>
          <p:nvPr>
            <p:ph idx="1"/>
          </p:nvPr>
        </p:nvSpPr>
        <p:spPr/>
        <p:txBody>
          <a:bodyPr>
            <a:normAutofit/>
          </a:bodyPr>
          <a:lstStyle/>
          <a:p>
            <a:pPr marL="0" indent="0">
              <a:buNone/>
            </a:pPr>
            <a:r>
              <a:rPr lang="en-GB" sz="8000" dirty="0" err="1"/>
              <a:t>Wk</a:t>
            </a:r>
            <a:r>
              <a:rPr lang="en-GB" sz="8000" dirty="0"/>
              <a:t> 7 Bite 1 </a:t>
            </a:r>
          </a:p>
          <a:p>
            <a:pPr marL="0" indent="0">
              <a:buNone/>
            </a:pPr>
            <a:r>
              <a:rPr lang="en-GB" sz="8000" dirty="0"/>
              <a:t>10 minute break</a:t>
            </a:r>
          </a:p>
        </p:txBody>
      </p:sp>
    </p:spTree>
    <p:extLst>
      <p:ext uri="{BB962C8B-B14F-4D97-AF65-F5344CB8AC3E}">
        <p14:creationId xmlns:p14="http://schemas.microsoft.com/office/powerpoint/2010/main" val="3861957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Attitudes towards Shopping</a:t>
            </a:r>
          </a:p>
        </p:txBody>
      </p:sp>
      <p:sp>
        <p:nvSpPr>
          <p:cNvPr id="4" name="Text Placeholder 3"/>
          <p:cNvSpPr>
            <a:spLocks noGrp="1"/>
          </p:cNvSpPr>
          <p:nvPr>
            <p:ph type="body" idx="1"/>
          </p:nvPr>
        </p:nvSpPr>
        <p:spPr/>
        <p:txBody>
          <a:bodyPr/>
          <a:lstStyle/>
          <a:p>
            <a:r>
              <a:rPr lang="en-GB" dirty="0"/>
              <a:t>Beginning Data</a:t>
            </a:r>
          </a:p>
        </p:txBody>
      </p:sp>
      <p:pic>
        <p:nvPicPr>
          <p:cNvPr id="105474"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69256" y="3197177"/>
            <a:ext cx="3657776" cy="205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sz="quarter" idx="3"/>
          </p:nvPr>
        </p:nvSpPr>
        <p:spPr/>
        <p:txBody>
          <a:bodyPr/>
          <a:lstStyle/>
          <a:p>
            <a:r>
              <a:rPr lang="en-GB" dirty="0"/>
              <a:t>Ending Data</a:t>
            </a:r>
          </a:p>
        </p:txBody>
      </p:sp>
      <p:pic>
        <p:nvPicPr>
          <p:cNvPr id="7170" name="Picture 2"/>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5081"/>
            <a:ext cx="3702050" cy="2081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465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 Overall Means</a:t>
            </a:r>
          </a:p>
        </p:txBody>
      </p:sp>
      <p:pic>
        <p:nvPicPr>
          <p:cNvPr id="15363" name="Picture 3"/>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69256" y="2828877"/>
            <a:ext cx="3657776" cy="205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Means</a:t>
            </a:r>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1" y="2362200"/>
            <a:ext cx="6023367" cy="262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242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Get Cluster Means - Split File On</a:t>
            </a:r>
          </a:p>
        </p:txBody>
      </p:sp>
      <p:pic>
        <p:nvPicPr>
          <p:cNvPr id="10242"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5977"/>
            <a:ext cx="3703638" cy="208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7848600" y="3429000"/>
            <a:ext cx="1219200" cy="484568"/>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81400" y="5354929"/>
            <a:ext cx="5257800" cy="369332"/>
          </a:xfrm>
          <a:prstGeom prst="rect">
            <a:avLst/>
          </a:prstGeom>
          <a:noFill/>
        </p:spPr>
        <p:txBody>
          <a:bodyPr wrap="square" rtlCol="0">
            <a:spAutoFit/>
          </a:bodyPr>
          <a:lstStyle/>
          <a:p>
            <a:pPr algn="r"/>
            <a:r>
              <a:rPr lang="en-US" dirty="0"/>
              <a:t>Cluster Membership with 3 segments (clusters)</a:t>
            </a:r>
          </a:p>
        </p:txBody>
      </p:sp>
      <p:cxnSp>
        <p:nvCxnSpPr>
          <p:cNvPr id="10" name="Straight Arrow Connector 9"/>
          <p:cNvCxnSpPr/>
          <p:nvPr/>
        </p:nvCxnSpPr>
        <p:spPr>
          <a:xfrm flipV="1">
            <a:off x="6972300" y="3913568"/>
            <a:ext cx="1257300" cy="1447800"/>
          </a:xfrm>
          <a:prstGeom prst="straightConnector1">
            <a:avLst/>
          </a:prstGeom>
          <a:ln w="571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Get Means By Cluster </a:t>
            </a:r>
            <a:endParaRPr lang="en-US" dirty="0"/>
          </a:p>
        </p:txBody>
      </p:sp>
      <p:pic>
        <p:nvPicPr>
          <p:cNvPr id="1126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1386038" y="2053590"/>
            <a:ext cx="4663925" cy="2980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053591"/>
            <a:ext cx="4255336" cy="284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5563737" y="4804410"/>
            <a:ext cx="609600" cy="3124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Output Table</a:t>
            </a:r>
          </a:p>
        </p:txBody>
      </p:sp>
      <p:pic>
        <p:nvPicPr>
          <p:cNvPr id="1229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52800" y="1737361"/>
            <a:ext cx="5181600" cy="443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53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Open Pivot Trays</a:t>
            </a:r>
            <a:endParaRPr lang="en-US" dirty="0"/>
          </a:p>
        </p:txBody>
      </p:sp>
      <p:pic>
        <p:nvPicPr>
          <p:cNvPr id="1331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5977"/>
            <a:ext cx="3703638" cy="208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Move Cluster Membership to a Column</a:t>
            </a:r>
          </a:p>
        </p:txBody>
      </p:sp>
      <p:pic>
        <p:nvPicPr>
          <p:cNvPr id="21506" name="Picture 2"/>
          <p:cNvPicPr>
            <a:picLocks noGrp="1" noChangeAspect="1" noChangeArrowheads="1"/>
          </p:cNvPicPr>
          <p:nvPr>
            <p:ph sz="half" idx="1"/>
          </p:nvPr>
        </p:nvPicPr>
        <p:blipFill rotWithShape="1">
          <a:blip r:embed="rId3" cstate="print">
            <a:extLst>
              <a:ext uri="{28A0092B-C50C-407E-A947-70E740481C1C}">
                <a14:useLocalDpi xmlns:a14="http://schemas.microsoft.com/office/drawing/2010/main" val="0"/>
              </a:ext>
            </a:extLst>
          </a:blip>
          <a:stretch/>
        </p:blipFill>
        <p:spPr>
          <a:xfrm>
            <a:off x="2346325" y="2815636"/>
            <a:ext cx="3703638" cy="2083981"/>
          </a:xfrm>
        </p:spPr>
      </p:pic>
      <p:pic>
        <p:nvPicPr>
          <p:cNvPr id="21507" name="Picture 3"/>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tretch/>
        </p:blipFill>
        <p:spPr>
          <a:xfrm>
            <a:off x="6188075" y="2817684"/>
            <a:ext cx="3702050" cy="2079885"/>
          </a:xfrm>
        </p:spPr>
      </p:pic>
      <p:cxnSp>
        <p:nvCxnSpPr>
          <p:cNvPr id="8" name="Straight Arrow Connector 7"/>
          <p:cNvCxnSpPr/>
          <p:nvPr/>
        </p:nvCxnSpPr>
        <p:spPr>
          <a:xfrm flipV="1">
            <a:off x="4800600" y="4038600"/>
            <a:ext cx="4267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Market Segmentation</a:t>
            </a:r>
            <a:endParaRPr lang="en-US" dirty="0"/>
          </a:p>
        </p:txBody>
      </p:sp>
      <p:pic>
        <p:nvPicPr>
          <p:cNvPr id="7" name="Picture 5" descr="segmentation-graphic"/>
          <p:cNvPicPr>
            <a:picLocks noGrp="1" noChangeAspect="1" noChangeArrowheads="1"/>
          </p:cNvPicPr>
          <p:nvPr>
            <p:ph sz="half" idx="1"/>
          </p:nvPr>
        </p:nvPicPr>
        <p:blipFill>
          <a:blip r:embed="rId3" cstate="print"/>
          <a:stretch>
            <a:fillRect/>
          </a:stretch>
        </p:blipFill>
        <p:spPr>
          <a:xfrm>
            <a:off x="2769394" y="2428875"/>
            <a:ext cx="2857500" cy="2857500"/>
          </a:xfrm>
        </p:spPr>
      </p:pic>
      <p:sp>
        <p:nvSpPr>
          <p:cNvPr id="6" name="Content Placeholder 5"/>
          <p:cNvSpPr>
            <a:spLocks noGrp="1"/>
          </p:cNvSpPr>
          <p:nvPr>
            <p:ph sz="half" idx="2"/>
          </p:nvPr>
        </p:nvSpPr>
        <p:spPr>
          <a:xfrm>
            <a:off x="6187440" y="1845736"/>
            <a:ext cx="3703320" cy="4478864"/>
          </a:xfrm>
        </p:spPr>
        <p:txBody>
          <a:bodyPr>
            <a:normAutofit fontScale="70000" lnSpcReduction="20000"/>
          </a:bodyPr>
          <a:lstStyle/>
          <a:p>
            <a:r>
              <a:rPr lang="en-US" dirty="0"/>
              <a:t>What is it?</a:t>
            </a:r>
          </a:p>
          <a:p>
            <a:pPr lvl="1"/>
            <a:r>
              <a:rPr lang="en-US" dirty="0"/>
              <a:t>process of dividing a market into distinct subsets of customers.</a:t>
            </a:r>
          </a:p>
          <a:p>
            <a:r>
              <a:rPr lang="en-US" dirty="0"/>
              <a:t>Why segment?</a:t>
            </a:r>
          </a:p>
          <a:p>
            <a:pPr lvl="1"/>
            <a:r>
              <a:rPr lang="en-US" dirty="0">
                <a:cs typeface="Times New Roman" pitchFamily="18" charset="0"/>
              </a:rPr>
              <a:t>Criteria for good segmentation</a:t>
            </a:r>
          </a:p>
          <a:p>
            <a:pPr lvl="1"/>
            <a:r>
              <a:rPr lang="en-US" dirty="0" err="1">
                <a:cs typeface="Times New Roman" pitchFamily="18" charset="0"/>
              </a:rPr>
              <a:t>E.g</a:t>
            </a:r>
            <a:r>
              <a:rPr lang="en-US" dirty="0">
                <a:cs typeface="Times New Roman" pitchFamily="18" charset="0"/>
              </a:rPr>
              <a:t> creating 4 Ps can be more efficient &amp; effective </a:t>
            </a:r>
          </a:p>
          <a:p>
            <a:r>
              <a:rPr lang="en-US" dirty="0"/>
              <a:t>On what basis?</a:t>
            </a:r>
          </a:p>
          <a:p>
            <a:pPr lvl="1"/>
            <a:r>
              <a:rPr lang="en-US" dirty="0"/>
              <a:t>Many criteria-demographics/</a:t>
            </a:r>
            <a:r>
              <a:rPr lang="en-US" dirty="0" err="1"/>
              <a:t>psyhographics</a:t>
            </a:r>
            <a:endParaRPr lang="en-US" dirty="0"/>
          </a:p>
          <a:p>
            <a:r>
              <a:rPr lang="en-US" dirty="0"/>
              <a:t>Criteria for good segmentation</a:t>
            </a:r>
          </a:p>
          <a:p>
            <a:pPr lvl="1"/>
            <a:r>
              <a:rPr lang="en-US" dirty="0"/>
              <a:t>Heterogeneity / homogeneity</a:t>
            </a:r>
          </a:p>
          <a:p>
            <a:pPr lvl="1"/>
            <a:r>
              <a:rPr lang="en-US" dirty="0"/>
              <a:t>Parsimony</a:t>
            </a:r>
          </a:p>
          <a:p>
            <a:pPr lvl="1"/>
            <a:r>
              <a:rPr lang="en-US" dirty="0"/>
              <a:t>Accessibility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 calcmode="lin" valueType="num">
                                      <p:cBhvr>
                                        <p:cTn id="7" dur="500" fill="hold"/>
                                        <p:tgtEl>
                                          <p:spTgt spid="6">
                                            <p:txEl>
                                              <p:pRg st="8" end="8"/>
                                            </p:txEl>
                                          </p:spTgt>
                                        </p:tgtEl>
                                        <p:attrNameLst>
                                          <p:attrName>ppt_w</p:attrName>
                                        </p:attrNameLst>
                                      </p:cBhvr>
                                      <p:tavLst>
                                        <p:tav tm="0">
                                          <p:val>
                                            <p:fltVal val="0"/>
                                          </p:val>
                                        </p:tav>
                                        <p:tav tm="100000">
                                          <p:val>
                                            <p:strVal val="#ppt_w"/>
                                          </p:val>
                                        </p:tav>
                                      </p:tavLst>
                                    </p:anim>
                                    <p:anim calcmode="lin" valueType="num">
                                      <p:cBhvr>
                                        <p:cTn id="8" dur="500" fill="hold"/>
                                        <p:tgtEl>
                                          <p:spTgt spid="6">
                                            <p:txEl>
                                              <p:pRg st="8" end="8"/>
                                            </p:txEl>
                                          </p:spTgt>
                                        </p:tgtEl>
                                        <p:attrNameLst>
                                          <p:attrName>ppt_h</p:attrName>
                                        </p:attrNameLst>
                                      </p:cBhvr>
                                      <p:tavLst>
                                        <p:tav tm="0">
                                          <p:val>
                                            <p:fltVal val="0"/>
                                          </p:val>
                                        </p:tav>
                                        <p:tav tm="100000">
                                          <p:val>
                                            <p:strVal val="#ppt_h"/>
                                          </p:val>
                                        </p:tav>
                                      </p:tavLst>
                                    </p:anim>
                                    <p:animEffect transition="in" filter="fade">
                                      <p:cBhvr>
                                        <p:cTn id="9" dur="500"/>
                                        <p:tgtEl>
                                          <p:spTgt spid="6">
                                            <p:txEl>
                                              <p:pRg st="8" end="8"/>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9" end="9"/>
                                            </p:txEl>
                                          </p:spTgt>
                                        </p:tgtEl>
                                        <p:attrNameLst>
                                          <p:attrName>style.visibility</p:attrName>
                                        </p:attrNameLst>
                                      </p:cBhvr>
                                      <p:to>
                                        <p:strVal val="visible"/>
                                      </p:to>
                                    </p:set>
                                    <p:anim calcmode="lin" valueType="num">
                                      <p:cBhvr>
                                        <p:cTn id="12" dur="500" fill="hold"/>
                                        <p:tgtEl>
                                          <p:spTgt spid="6">
                                            <p:txEl>
                                              <p:pRg st="9" end="9"/>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9" end="9"/>
                                            </p:txEl>
                                          </p:spTgt>
                                        </p:tgtEl>
                                        <p:attrNameLst>
                                          <p:attrName>ppt_h</p:attrName>
                                        </p:attrNameLst>
                                      </p:cBhvr>
                                      <p:tavLst>
                                        <p:tav tm="0">
                                          <p:val>
                                            <p:fltVal val="0"/>
                                          </p:val>
                                        </p:tav>
                                        <p:tav tm="100000">
                                          <p:val>
                                            <p:strVal val="#ppt_h"/>
                                          </p:val>
                                        </p:tav>
                                      </p:tavLst>
                                    </p:anim>
                                    <p:animEffect transition="in" filter="fade">
                                      <p:cBhvr>
                                        <p:cTn id="14" dur="500"/>
                                        <p:tgtEl>
                                          <p:spTgt spid="6">
                                            <p:txEl>
                                              <p:pRg st="9" end="9"/>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anim calcmode="lin" valueType="num">
                                      <p:cBhvr>
                                        <p:cTn id="17" dur="5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18" dur="500" fill="hold"/>
                                        <p:tgtEl>
                                          <p:spTgt spid="6">
                                            <p:txEl>
                                              <p:pRg st="10" end="10"/>
                                            </p:txEl>
                                          </p:spTgt>
                                        </p:tgtEl>
                                        <p:attrNameLst>
                                          <p:attrName>ppt_h</p:attrName>
                                        </p:attrNameLst>
                                      </p:cBhvr>
                                      <p:tavLst>
                                        <p:tav tm="0">
                                          <p:val>
                                            <p:fltVal val="0"/>
                                          </p:val>
                                        </p:tav>
                                        <p:tav tm="100000">
                                          <p:val>
                                            <p:strVal val="#ppt_h"/>
                                          </p:val>
                                        </p:tav>
                                      </p:tavLst>
                                    </p:anim>
                                    <p:animEffect transition="in" filter="fade">
                                      <p:cBhvr>
                                        <p:cTn id="19"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Means</a:t>
            </a:r>
          </a:p>
        </p:txBody>
      </p:sp>
      <p:pic>
        <p:nvPicPr>
          <p:cNvPr id="11161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3795466" y="1737361"/>
            <a:ext cx="4285544" cy="1894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2971800" y="4038600"/>
            <a:ext cx="5867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7634758" y="3419100"/>
            <a:ext cx="233161" cy="9045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H="1">
            <a:off x="6248400" y="3581400"/>
            <a:ext cx="685800" cy="742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 the clusters different?</a:t>
            </a:r>
            <a:endParaRPr lang="en-US" dirty="0"/>
          </a:p>
        </p:txBody>
      </p:sp>
      <p:pic>
        <p:nvPicPr>
          <p:cNvPr id="1177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133600" y="1752600"/>
            <a:ext cx="7848600" cy="40386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dirty="0"/>
              <a:t>Visually See How Segments Differ</a:t>
            </a:r>
          </a:p>
        </p:txBody>
      </p:sp>
      <p:pic>
        <p:nvPicPr>
          <p:cNvPr id="9933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5925" y="1846264"/>
            <a:ext cx="6144601" cy="4022725"/>
          </a:xfrm>
        </p:spPr>
      </p:pic>
    </p:spTree>
    <p:extLst>
      <p:ext uri="{BB962C8B-B14F-4D97-AF65-F5344CB8AC3E}">
        <p14:creationId xmlns:p14="http://schemas.microsoft.com/office/powerpoint/2010/main" val="1320166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Create 2 More Means Tables</a:t>
            </a:r>
            <a:endParaRPr lang="en-GB" dirty="0"/>
          </a:p>
        </p:txBody>
      </p:sp>
      <p:sp>
        <p:nvSpPr>
          <p:cNvPr id="5" name="Text Placeholder 4"/>
          <p:cNvSpPr>
            <a:spLocks noGrp="1"/>
          </p:cNvSpPr>
          <p:nvPr>
            <p:ph type="body" idx="1"/>
          </p:nvPr>
        </p:nvSpPr>
        <p:spPr/>
        <p:txBody>
          <a:bodyPr/>
          <a:lstStyle/>
          <a:p>
            <a:r>
              <a:rPr lang="en-GB"/>
              <a:t>4 Clusters</a:t>
            </a:r>
            <a:endParaRPr lang="en-GB" dirty="0"/>
          </a:p>
        </p:txBody>
      </p:sp>
      <p:sp>
        <p:nvSpPr>
          <p:cNvPr id="6" name="Content Placeholder 5"/>
          <p:cNvSpPr>
            <a:spLocks noGrp="1"/>
          </p:cNvSpPr>
          <p:nvPr>
            <p:ph sz="half" idx="2"/>
          </p:nvPr>
        </p:nvSpPr>
        <p:spPr/>
        <p:txBody>
          <a:bodyPr/>
          <a:lstStyle/>
          <a:p>
            <a:r>
              <a:rPr lang="en-GB"/>
              <a:t>Change Split File</a:t>
            </a:r>
          </a:p>
          <a:p>
            <a:pPr lvl="1"/>
            <a:r>
              <a:rPr lang="en-GB"/>
              <a:t>4 Clusters</a:t>
            </a:r>
          </a:p>
          <a:p>
            <a:pPr lvl="1"/>
            <a:endParaRPr lang="en-GB"/>
          </a:p>
          <a:p>
            <a:r>
              <a:rPr lang="en-GB"/>
              <a:t>Rerun Means</a:t>
            </a:r>
          </a:p>
          <a:p>
            <a:pPr lvl="1"/>
            <a:r>
              <a:rPr lang="en-GB"/>
              <a:t>Pivot the table</a:t>
            </a:r>
            <a:endParaRPr lang="en-GB" dirty="0"/>
          </a:p>
        </p:txBody>
      </p:sp>
      <p:sp>
        <p:nvSpPr>
          <p:cNvPr id="7" name="Text Placeholder 6"/>
          <p:cNvSpPr>
            <a:spLocks noGrp="1"/>
          </p:cNvSpPr>
          <p:nvPr>
            <p:ph type="body" sz="quarter" idx="3"/>
          </p:nvPr>
        </p:nvSpPr>
        <p:spPr/>
        <p:txBody>
          <a:bodyPr/>
          <a:lstStyle/>
          <a:p>
            <a:r>
              <a:rPr lang="en-GB"/>
              <a:t>5 Clusters</a:t>
            </a:r>
            <a:endParaRPr lang="en-GB" dirty="0"/>
          </a:p>
        </p:txBody>
      </p:sp>
      <p:sp>
        <p:nvSpPr>
          <p:cNvPr id="8" name="Content Placeholder 7"/>
          <p:cNvSpPr>
            <a:spLocks noGrp="1"/>
          </p:cNvSpPr>
          <p:nvPr>
            <p:ph sz="quarter" idx="4"/>
          </p:nvPr>
        </p:nvSpPr>
        <p:spPr/>
        <p:txBody>
          <a:bodyPr/>
          <a:lstStyle/>
          <a:p>
            <a:r>
              <a:rPr lang="en-GB"/>
              <a:t>Change Split File</a:t>
            </a:r>
          </a:p>
          <a:p>
            <a:pPr lvl="1"/>
            <a:r>
              <a:rPr lang="en-GB"/>
              <a:t>5 Clusters</a:t>
            </a:r>
          </a:p>
          <a:p>
            <a:pPr lvl="1"/>
            <a:endParaRPr lang="en-GB"/>
          </a:p>
          <a:p>
            <a:r>
              <a:rPr lang="en-GB"/>
              <a:t>Rerun Means</a:t>
            </a:r>
          </a:p>
          <a:p>
            <a:pPr lvl="1"/>
            <a:r>
              <a:rPr lang="en-GB"/>
              <a:t>Pivot the table</a:t>
            </a:r>
            <a:endParaRPr lang="en-GB" dirty="0"/>
          </a:p>
        </p:txBody>
      </p:sp>
    </p:spTree>
    <p:extLst>
      <p:ext uri="{BB962C8B-B14F-4D97-AF65-F5344CB8AC3E}">
        <p14:creationId xmlns:p14="http://schemas.microsoft.com/office/powerpoint/2010/main" val="3842240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Comparing Means Tables</a:t>
            </a:r>
          </a:p>
        </p:txBody>
      </p:sp>
      <p:pic>
        <p:nvPicPr>
          <p:cNvPr id="133123" name="Picture 3"/>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3124200" y="1524000"/>
            <a:ext cx="5735652" cy="202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2"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2514601" y="4019550"/>
            <a:ext cx="7086599"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 name="Group 29"/>
          <p:cNvGrpSpPr/>
          <p:nvPr/>
        </p:nvGrpSpPr>
        <p:grpSpPr>
          <a:xfrm>
            <a:off x="7467601" y="3352800"/>
            <a:ext cx="694571" cy="1294956"/>
            <a:chOff x="5771519" y="2417901"/>
            <a:chExt cx="694571" cy="1294956"/>
          </a:xfrm>
        </p:grpSpPr>
        <p:cxnSp>
          <p:nvCxnSpPr>
            <p:cNvPr id="10" name="Straight Arrow Connector 9"/>
            <p:cNvCxnSpPr/>
            <p:nvPr/>
          </p:nvCxnSpPr>
          <p:spPr>
            <a:xfrm>
              <a:off x="5771519" y="2417901"/>
              <a:ext cx="86040" cy="120159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366891" y="2417901"/>
              <a:ext cx="99199" cy="12949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460689" y="3562576"/>
            <a:ext cx="649152" cy="1085181"/>
            <a:chOff x="5011689" y="2667001"/>
            <a:chExt cx="649152" cy="1009520"/>
          </a:xfrm>
        </p:grpSpPr>
        <p:cxnSp>
          <p:nvCxnSpPr>
            <p:cNvPr id="22" name="Straight Arrow Connector 21"/>
            <p:cNvCxnSpPr/>
            <p:nvPr/>
          </p:nvCxnSpPr>
          <p:spPr>
            <a:xfrm flipH="1">
              <a:off x="5011689" y="2703576"/>
              <a:ext cx="295882" cy="943356"/>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409000" y="2667001"/>
              <a:ext cx="251841" cy="1009520"/>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grpSp>
        <p:nvGrpSpPr>
          <p:cNvPr id="133120" name="Group 133119"/>
          <p:cNvGrpSpPr/>
          <p:nvPr/>
        </p:nvGrpSpPr>
        <p:grpSpPr>
          <a:xfrm>
            <a:off x="8261372" y="2209800"/>
            <a:ext cx="958829" cy="2437957"/>
            <a:chOff x="7209430" y="1219693"/>
            <a:chExt cx="958829" cy="2437957"/>
          </a:xfrm>
        </p:grpSpPr>
        <p:cxnSp>
          <p:nvCxnSpPr>
            <p:cNvPr id="15" name="Straight Arrow Connector 14"/>
            <p:cNvCxnSpPr/>
            <p:nvPr/>
          </p:nvCxnSpPr>
          <p:spPr>
            <a:xfrm>
              <a:off x="7543800" y="2472808"/>
              <a:ext cx="167259" cy="1184842"/>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543800" y="2483015"/>
              <a:ext cx="624459" cy="1174635"/>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209430" y="1219693"/>
              <a:ext cx="609599" cy="126332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 name="Group 26"/>
          <p:cNvGrpSpPr/>
          <p:nvPr/>
        </p:nvGrpSpPr>
        <p:grpSpPr>
          <a:xfrm>
            <a:off x="5475732" y="3562575"/>
            <a:ext cx="772668" cy="1161826"/>
            <a:chOff x="4000500" y="2803586"/>
            <a:chExt cx="772668" cy="815914"/>
          </a:xfrm>
        </p:grpSpPr>
        <p:cxnSp>
          <p:nvCxnSpPr>
            <p:cNvPr id="20" name="Straight Arrow Connector 19"/>
            <p:cNvCxnSpPr/>
            <p:nvPr/>
          </p:nvCxnSpPr>
          <p:spPr>
            <a:xfrm flipH="1">
              <a:off x="4000500" y="2803586"/>
              <a:ext cx="190500" cy="8159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419600" y="2803586"/>
              <a:ext cx="353568" cy="78689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23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Compare 4 to 5 – if necessary</a:t>
            </a:r>
          </a:p>
        </p:txBody>
      </p:sp>
      <p:pic>
        <p:nvPicPr>
          <p:cNvPr id="15362"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3274350"/>
            <a:ext cx="3703638" cy="116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3422769"/>
            <a:ext cx="3702050" cy="86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7543800" y="3429000"/>
            <a:ext cx="1752600" cy="1219200"/>
            <a:chOff x="6019800" y="3429000"/>
            <a:chExt cx="1752600" cy="1219200"/>
          </a:xfrm>
        </p:grpSpPr>
        <p:cxnSp>
          <p:nvCxnSpPr>
            <p:cNvPr id="6" name="Straight Arrow Connector 5"/>
            <p:cNvCxnSpPr/>
            <p:nvPr/>
          </p:nvCxnSpPr>
          <p:spPr>
            <a:xfrm>
              <a:off x="6019800" y="3429000"/>
              <a:ext cx="76200" cy="1066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019800" y="3429000"/>
              <a:ext cx="1752600" cy="1219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5542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To Turn Off Split File</a:t>
            </a:r>
            <a:endParaRPr lang="en-US" dirty="0"/>
          </a:p>
        </p:txBody>
      </p:sp>
      <p:pic>
        <p:nvPicPr>
          <p:cNvPr id="16386"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5977"/>
            <a:ext cx="3703638" cy="208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8001000" y="3429000"/>
            <a:ext cx="3048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 you name each cluster?</a:t>
            </a:r>
          </a:p>
        </p:txBody>
      </p:sp>
      <p:pic>
        <p:nvPicPr>
          <p:cNvPr id="2355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46325" y="2319598"/>
            <a:ext cx="7543800" cy="3076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124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Conducting Cluster Analysis</a:t>
            </a:r>
            <a:endParaRPr lang="en-US"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75" name="Rectangle 79"/>
          <p:cNvSpPr>
            <a:spLocks noGrp="1" noRot="1" noChangeArrowheads="1"/>
          </p:cNvSpPr>
          <p:nvPr>
            <p:ph type="title"/>
          </p:nvPr>
        </p:nvSpPr>
        <p:spPr/>
        <p:txBody>
          <a:bodyPr/>
          <a:lstStyle/>
          <a:p>
            <a:r>
              <a:rPr lang="en-US" altLang="en-US" sz="4000"/>
              <a:t>Segmentation (for Carpet Fibers)</a:t>
            </a:r>
            <a:endParaRPr lang="en-US" altLang="en-US" sz="4000" dirty="0"/>
          </a:p>
        </p:txBody>
      </p:sp>
      <p:grpSp>
        <p:nvGrpSpPr>
          <p:cNvPr id="6" name="Group 5"/>
          <p:cNvGrpSpPr/>
          <p:nvPr/>
        </p:nvGrpSpPr>
        <p:grpSpPr>
          <a:xfrm>
            <a:off x="2793231" y="2209801"/>
            <a:ext cx="7140742" cy="3911407"/>
            <a:chOff x="1269231" y="1415258"/>
            <a:chExt cx="7140742" cy="4734125"/>
          </a:xfrm>
        </p:grpSpPr>
        <p:sp>
          <p:nvSpPr>
            <p:cNvPr id="105" name="Rectangle 4"/>
            <p:cNvSpPr>
              <a:spLocks noChangeArrowheads="1"/>
            </p:cNvSpPr>
            <p:nvPr/>
          </p:nvSpPr>
          <p:spPr bwMode="auto">
            <a:xfrm>
              <a:off x="5703826" y="23471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06" name="Rectangle 5"/>
            <p:cNvSpPr>
              <a:spLocks noChangeArrowheads="1"/>
            </p:cNvSpPr>
            <p:nvPr/>
          </p:nvSpPr>
          <p:spPr bwMode="auto">
            <a:xfrm>
              <a:off x="5907026" y="2070894"/>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7" name="Rectangle 6"/>
            <p:cNvSpPr>
              <a:spLocks noChangeArrowheads="1"/>
            </p:cNvSpPr>
            <p:nvPr/>
          </p:nvSpPr>
          <p:spPr bwMode="auto">
            <a:xfrm>
              <a:off x="5500625" y="24868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8" name="Rectangle 8"/>
            <p:cNvSpPr>
              <a:spLocks noChangeArrowheads="1"/>
            </p:cNvSpPr>
            <p:nvPr/>
          </p:nvSpPr>
          <p:spPr bwMode="auto">
            <a:xfrm>
              <a:off x="5640326" y="21010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9" name="Rectangle 9"/>
            <p:cNvSpPr>
              <a:spLocks noChangeArrowheads="1"/>
            </p:cNvSpPr>
            <p:nvPr/>
          </p:nvSpPr>
          <p:spPr bwMode="auto">
            <a:xfrm>
              <a:off x="5772088" y="1931195"/>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0" name="Rectangle 11"/>
            <p:cNvSpPr>
              <a:spLocks noChangeArrowheads="1"/>
            </p:cNvSpPr>
            <p:nvPr/>
          </p:nvSpPr>
          <p:spPr bwMode="auto">
            <a:xfrm>
              <a:off x="6326126" y="22534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11" name="Rectangle 12"/>
            <p:cNvSpPr>
              <a:spLocks noChangeArrowheads="1"/>
            </p:cNvSpPr>
            <p:nvPr/>
          </p:nvSpPr>
          <p:spPr bwMode="auto">
            <a:xfrm>
              <a:off x="5183125" y="19486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2" name="Rectangle 20"/>
            <p:cNvSpPr>
              <a:spLocks noChangeArrowheads="1"/>
            </p:cNvSpPr>
            <p:nvPr/>
          </p:nvSpPr>
          <p:spPr bwMode="auto">
            <a:xfrm>
              <a:off x="4333812" y="172640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3" name="Rectangle 22"/>
            <p:cNvSpPr>
              <a:spLocks noChangeArrowheads="1"/>
            </p:cNvSpPr>
            <p:nvPr/>
          </p:nvSpPr>
          <p:spPr bwMode="auto">
            <a:xfrm>
              <a:off x="3903599" y="1653382"/>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4" name="Rectangle 23"/>
            <p:cNvSpPr>
              <a:spLocks noChangeArrowheads="1"/>
            </p:cNvSpPr>
            <p:nvPr/>
          </p:nvSpPr>
          <p:spPr bwMode="auto">
            <a:xfrm>
              <a:off x="6178488" y="1723232"/>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5" name="Rectangle 24"/>
            <p:cNvSpPr>
              <a:spLocks noChangeArrowheads="1"/>
            </p:cNvSpPr>
            <p:nvPr/>
          </p:nvSpPr>
          <p:spPr bwMode="auto">
            <a:xfrm>
              <a:off x="5772088" y="1653382"/>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6" name="Rectangle 26"/>
            <p:cNvSpPr>
              <a:spLocks noChangeArrowheads="1"/>
            </p:cNvSpPr>
            <p:nvPr/>
          </p:nvSpPr>
          <p:spPr bwMode="auto">
            <a:xfrm>
              <a:off x="3727743" y="5217321"/>
              <a:ext cx="2388603" cy="93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b="1" dirty="0"/>
                <a:t>Water Resistance</a:t>
              </a:r>
              <a:endParaRPr lang="en-US" altLang="en-US" sz="2400" dirty="0"/>
            </a:p>
            <a:p>
              <a:pPr algn="ctr"/>
              <a:r>
                <a:rPr lang="en-US" altLang="en-US" sz="2000" dirty="0"/>
                <a:t>(Importance)</a:t>
              </a:r>
            </a:p>
          </p:txBody>
        </p:sp>
        <p:sp>
          <p:nvSpPr>
            <p:cNvPr id="117" name="Line 27"/>
            <p:cNvSpPr>
              <a:spLocks noChangeShapeType="1"/>
            </p:cNvSpPr>
            <p:nvPr/>
          </p:nvSpPr>
          <p:spPr bwMode="auto">
            <a:xfrm>
              <a:off x="2819399" y="2093120"/>
              <a:ext cx="0" cy="3124201"/>
            </a:xfrm>
            <a:prstGeom prst="line">
              <a:avLst/>
            </a:prstGeom>
            <a:noFill/>
            <a:ln w="25400">
              <a:solidFill>
                <a:schemeClr val="tx2">
                  <a:lumMod val="60000"/>
                  <a:lumOff val="40000"/>
                </a:schemeClr>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 name="Line 28"/>
            <p:cNvSpPr>
              <a:spLocks noChangeShapeType="1"/>
            </p:cNvSpPr>
            <p:nvPr/>
          </p:nvSpPr>
          <p:spPr bwMode="auto">
            <a:xfrm>
              <a:off x="2819399" y="5217321"/>
              <a:ext cx="4038603" cy="0"/>
            </a:xfrm>
            <a:prstGeom prst="line">
              <a:avLst/>
            </a:prstGeom>
            <a:noFill/>
            <a:ln w="25400">
              <a:solidFill>
                <a:schemeClr val="tx2">
                  <a:lumMod val="60000"/>
                  <a:lumOff val="4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9" name="Rectangle 30"/>
            <p:cNvSpPr>
              <a:spLocks noChangeArrowheads="1"/>
            </p:cNvSpPr>
            <p:nvPr/>
          </p:nvSpPr>
          <p:spPr bwMode="auto">
            <a:xfrm>
              <a:off x="3582924" y="18724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0" name="Rectangle 31"/>
            <p:cNvSpPr>
              <a:spLocks noChangeArrowheads="1"/>
            </p:cNvSpPr>
            <p:nvPr/>
          </p:nvSpPr>
          <p:spPr bwMode="auto">
            <a:xfrm>
              <a:off x="4195763" y="2405857"/>
              <a:ext cx="336550"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800">
                  <a:solidFill>
                    <a:schemeClr val="tx2"/>
                  </a:solidFill>
                </a:rPr>
                <a:t>.</a:t>
              </a:r>
            </a:p>
          </p:txBody>
        </p:sp>
        <p:sp>
          <p:nvSpPr>
            <p:cNvPr id="121" name="Rectangle 32"/>
            <p:cNvSpPr>
              <a:spLocks noChangeArrowheads="1"/>
            </p:cNvSpPr>
            <p:nvPr/>
          </p:nvSpPr>
          <p:spPr bwMode="auto">
            <a:xfrm>
              <a:off x="4190937" y="223440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2" name="Rectangle 33"/>
            <p:cNvSpPr>
              <a:spLocks noChangeArrowheads="1"/>
            </p:cNvSpPr>
            <p:nvPr/>
          </p:nvSpPr>
          <p:spPr bwMode="auto">
            <a:xfrm>
              <a:off x="4333812" y="23804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3" name="Rectangle 34"/>
            <p:cNvSpPr>
              <a:spLocks noChangeArrowheads="1"/>
            </p:cNvSpPr>
            <p:nvPr/>
          </p:nvSpPr>
          <p:spPr bwMode="auto">
            <a:xfrm>
              <a:off x="4421125" y="21010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4" name="Rectangle 35"/>
            <p:cNvSpPr>
              <a:spLocks noChangeArrowheads="1"/>
            </p:cNvSpPr>
            <p:nvPr/>
          </p:nvSpPr>
          <p:spPr bwMode="auto">
            <a:xfrm>
              <a:off x="3582924" y="25582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5" name="Rectangle 36"/>
            <p:cNvSpPr>
              <a:spLocks noChangeArrowheads="1"/>
            </p:cNvSpPr>
            <p:nvPr/>
          </p:nvSpPr>
          <p:spPr bwMode="auto">
            <a:xfrm>
              <a:off x="3617849" y="2161382"/>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26" name="Rectangle 37"/>
            <p:cNvSpPr>
              <a:spLocks noChangeArrowheads="1"/>
            </p:cNvSpPr>
            <p:nvPr/>
          </p:nvSpPr>
          <p:spPr bwMode="auto">
            <a:xfrm>
              <a:off x="3811524" y="24058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7" name="Rectangle 40"/>
            <p:cNvSpPr>
              <a:spLocks noChangeArrowheads="1"/>
            </p:cNvSpPr>
            <p:nvPr/>
          </p:nvSpPr>
          <p:spPr bwMode="auto">
            <a:xfrm>
              <a:off x="3938524" y="35282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8" name="Rectangle 41"/>
            <p:cNvSpPr>
              <a:spLocks noChangeArrowheads="1"/>
            </p:cNvSpPr>
            <p:nvPr/>
          </p:nvSpPr>
          <p:spPr bwMode="auto">
            <a:xfrm>
              <a:off x="3991545" y="3667920"/>
              <a:ext cx="53860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 </a:t>
              </a:r>
              <a:r>
                <a:rPr lang="en-US" altLang="en-US">
                  <a:solidFill>
                    <a:schemeClr val="tx2"/>
                  </a:solidFill>
                </a:rPr>
                <a:t>.</a:t>
              </a:r>
            </a:p>
          </p:txBody>
        </p:sp>
        <p:sp>
          <p:nvSpPr>
            <p:cNvPr id="129" name="Rectangle 42"/>
            <p:cNvSpPr>
              <a:spLocks noChangeArrowheads="1"/>
            </p:cNvSpPr>
            <p:nvPr/>
          </p:nvSpPr>
          <p:spPr bwMode="auto">
            <a:xfrm>
              <a:off x="4240150" y="380603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0" name="Rectangle 43"/>
            <p:cNvSpPr>
              <a:spLocks noChangeArrowheads="1"/>
            </p:cNvSpPr>
            <p:nvPr/>
          </p:nvSpPr>
          <p:spPr bwMode="auto">
            <a:xfrm>
              <a:off x="4192525" y="3472659"/>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1" name="Rectangle 44"/>
            <p:cNvSpPr>
              <a:spLocks noChangeArrowheads="1"/>
            </p:cNvSpPr>
            <p:nvPr/>
          </p:nvSpPr>
          <p:spPr bwMode="auto">
            <a:xfrm>
              <a:off x="4573525" y="37012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2" name="Rectangle 45"/>
            <p:cNvSpPr>
              <a:spLocks noChangeArrowheads="1"/>
            </p:cNvSpPr>
            <p:nvPr/>
          </p:nvSpPr>
          <p:spPr bwMode="auto">
            <a:xfrm>
              <a:off x="3636899" y="408384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3" name="Rectangle 46"/>
            <p:cNvSpPr>
              <a:spLocks noChangeArrowheads="1"/>
            </p:cNvSpPr>
            <p:nvPr/>
          </p:nvSpPr>
          <p:spPr bwMode="auto">
            <a:xfrm>
              <a:off x="3636899" y="373618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4" name="Rectangle 47"/>
            <p:cNvSpPr>
              <a:spLocks noChangeArrowheads="1"/>
            </p:cNvSpPr>
            <p:nvPr/>
          </p:nvSpPr>
          <p:spPr bwMode="auto">
            <a:xfrm>
              <a:off x="3862324" y="3945732"/>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5" name="Rectangle 48"/>
            <p:cNvSpPr>
              <a:spLocks noChangeArrowheads="1"/>
            </p:cNvSpPr>
            <p:nvPr/>
          </p:nvSpPr>
          <p:spPr bwMode="auto">
            <a:xfrm>
              <a:off x="3636899" y="35282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6" name="Rectangle 49"/>
            <p:cNvSpPr>
              <a:spLocks noChangeArrowheads="1"/>
            </p:cNvSpPr>
            <p:nvPr/>
          </p:nvSpPr>
          <p:spPr bwMode="auto">
            <a:xfrm>
              <a:off x="4389375" y="33202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37" name="Rectangle 50"/>
            <p:cNvSpPr>
              <a:spLocks noChangeArrowheads="1"/>
            </p:cNvSpPr>
            <p:nvPr/>
          </p:nvSpPr>
          <p:spPr bwMode="auto">
            <a:xfrm>
              <a:off x="3787712" y="387588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8" name="Rectangle 51"/>
            <p:cNvSpPr>
              <a:spLocks noChangeArrowheads="1"/>
            </p:cNvSpPr>
            <p:nvPr/>
          </p:nvSpPr>
          <p:spPr bwMode="auto">
            <a:xfrm>
              <a:off x="3887724" y="32440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9" name="Rectangle 53"/>
            <p:cNvSpPr>
              <a:spLocks noChangeArrowheads="1"/>
            </p:cNvSpPr>
            <p:nvPr/>
          </p:nvSpPr>
          <p:spPr bwMode="auto">
            <a:xfrm>
              <a:off x="5729226" y="36044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0" name="Rectangle 54"/>
            <p:cNvSpPr>
              <a:spLocks noChangeArrowheads="1"/>
            </p:cNvSpPr>
            <p:nvPr/>
          </p:nvSpPr>
          <p:spPr bwMode="auto">
            <a:xfrm>
              <a:off x="5873688" y="37441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1" name="Rectangle 55"/>
            <p:cNvSpPr>
              <a:spLocks noChangeArrowheads="1"/>
            </p:cNvSpPr>
            <p:nvPr/>
          </p:nvSpPr>
          <p:spPr bwMode="auto">
            <a:xfrm>
              <a:off x="6016563" y="388223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42" name="Rectangle 56"/>
            <p:cNvSpPr>
              <a:spLocks noChangeArrowheads="1"/>
            </p:cNvSpPr>
            <p:nvPr/>
          </p:nvSpPr>
          <p:spPr bwMode="auto">
            <a:xfrm>
              <a:off x="6159438" y="402193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3" name="Rectangle 57"/>
            <p:cNvSpPr>
              <a:spLocks noChangeArrowheads="1"/>
            </p:cNvSpPr>
            <p:nvPr/>
          </p:nvSpPr>
          <p:spPr bwMode="auto">
            <a:xfrm>
              <a:off x="6326126" y="37774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4" name="Rectangle 58"/>
            <p:cNvSpPr>
              <a:spLocks noChangeArrowheads="1"/>
            </p:cNvSpPr>
            <p:nvPr/>
          </p:nvSpPr>
          <p:spPr bwMode="auto">
            <a:xfrm>
              <a:off x="5443475" y="4160046"/>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5" name="Rectangle 59"/>
            <p:cNvSpPr>
              <a:spLocks noChangeArrowheads="1"/>
            </p:cNvSpPr>
            <p:nvPr/>
          </p:nvSpPr>
          <p:spPr bwMode="auto">
            <a:xfrm>
              <a:off x="5443475" y="381238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6" name="Rectangle 60"/>
            <p:cNvSpPr>
              <a:spLocks noChangeArrowheads="1"/>
            </p:cNvSpPr>
            <p:nvPr/>
          </p:nvSpPr>
          <p:spPr bwMode="auto">
            <a:xfrm>
              <a:off x="5657788" y="402193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7" name="Rectangle 61"/>
            <p:cNvSpPr>
              <a:spLocks noChangeArrowheads="1"/>
            </p:cNvSpPr>
            <p:nvPr/>
          </p:nvSpPr>
          <p:spPr bwMode="auto">
            <a:xfrm>
              <a:off x="5443475" y="3604420"/>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48" name="Rectangle 62"/>
            <p:cNvSpPr>
              <a:spLocks noChangeArrowheads="1"/>
            </p:cNvSpPr>
            <p:nvPr/>
          </p:nvSpPr>
          <p:spPr bwMode="auto">
            <a:xfrm>
              <a:off x="6159438" y="33964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9" name="Rectangle 63"/>
            <p:cNvSpPr>
              <a:spLocks noChangeArrowheads="1"/>
            </p:cNvSpPr>
            <p:nvPr/>
          </p:nvSpPr>
          <p:spPr bwMode="auto">
            <a:xfrm>
              <a:off x="5586351" y="3952083"/>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50" name="Rectangle 64"/>
            <p:cNvSpPr>
              <a:spLocks noChangeArrowheads="1"/>
            </p:cNvSpPr>
            <p:nvPr/>
          </p:nvSpPr>
          <p:spPr bwMode="auto">
            <a:xfrm>
              <a:off x="5716526" y="3320258"/>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51" name="Rectangle 66"/>
            <p:cNvSpPr>
              <a:spLocks noChangeArrowheads="1"/>
            </p:cNvSpPr>
            <p:nvPr/>
          </p:nvSpPr>
          <p:spPr bwMode="auto">
            <a:xfrm>
              <a:off x="6249926" y="21772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2" name="Rectangle 67"/>
            <p:cNvSpPr>
              <a:spLocks noChangeArrowheads="1"/>
            </p:cNvSpPr>
            <p:nvPr/>
          </p:nvSpPr>
          <p:spPr bwMode="auto">
            <a:xfrm>
              <a:off x="6178488" y="234870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3" name="Rectangle 68"/>
            <p:cNvSpPr>
              <a:spLocks noChangeArrowheads="1"/>
            </p:cNvSpPr>
            <p:nvPr/>
          </p:nvSpPr>
          <p:spPr bwMode="auto">
            <a:xfrm>
              <a:off x="5945126" y="17962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4" name="Rectangle 77"/>
            <p:cNvSpPr>
              <a:spLocks noChangeArrowheads="1"/>
            </p:cNvSpPr>
            <p:nvPr/>
          </p:nvSpPr>
          <p:spPr bwMode="auto">
            <a:xfrm>
              <a:off x="4116324" y="17200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5" name="Rectangle 82"/>
            <p:cNvSpPr>
              <a:spLocks noChangeArrowheads="1"/>
            </p:cNvSpPr>
            <p:nvPr/>
          </p:nvSpPr>
          <p:spPr bwMode="auto">
            <a:xfrm>
              <a:off x="5487925" y="1567657"/>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6" name="Rectangle 83"/>
            <p:cNvSpPr>
              <a:spLocks noChangeArrowheads="1"/>
            </p:cNvSpPr>
            <p:nvPr/>
          </p:nvSpPr>
          <p:spPr bwMode="auto">
            <a:xfrm>
              <a:off x="5564126" y="1948656"/>
              <a:ext cx="341439" cy="100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89" name="Rectangle 25"/>
            <p:cNvSpPr>
              <a:spLocks noChangeArrowheads="1"/>
            </p:cNvSpPr>
            <p:nvPr/>
          </p:nvSpPr>
          <p:spPr bwMode="auto">
            <a:xfrm>
              <a:off x="1269231" y="2858295"/>
              <a:ext cx="1550168" cy="93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b="1" dirty="0"/>
                <a:t>Strength</a:t>
              </a:r>
              <a:endParaRPr lang="en-US" altLang="en-US" sz="2400" dirty="0"/>
            </a:p>
            <a:p>
              <a:pPr algn="ctr"/>
              <a:r>
                <a:rPr lang="en-US" altLang="en-US" sz="2000" dirty="0"/>
                <a:t>(Importance)</a:t>
              </a:r>
            </a:p>
          </p:txBody>
        </p:sp>
        <p:sp>
          <p:nvSpPr>
            <p:cNvPr id="99" name="Line 75"/>
            <p:cNvSpPr>
              <a:spLocks noChangeShapeType="1"/>
            </p:cNvSpPr>
            <p:nvPr/>
          </p:nvSpPr>
          <p:spPr bwMode="auto">
            <a:xfrm flipH="1">
              <a:off x="6351590" y="1712121"/>
              <a:ext cx="457200" cy="609600"/>
            </a:xfrm>
            <a:prstGeom prst="line">
              <a:avLst/>
            </a:prstGeom>
            <a:noFill/>
            <a:ln w="25400">
              <a:solidFill>
                <a:schemeClr val="tx2">
                  <a:lumMod val="60000"/>
                  <a:lumOff val="4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 name="Rectangle 76"/>
            <p:cNvSpPr>
              <a:spLocks noChangeArrowheads="1"/>
            </p:cNvSpPr>
            <p:nvPr/>
          </p:nvSpPr>
          <p:spPr bwMode="auto">
            <a:xfrm>
              <a:off x="4953001" y="1415258"/>
              <a:ext cx="3456972" cy="64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pPr>
              <a:r>
                <a:rPr lang="en-US" altLang="en-US" sz="1600" dirty="0"/>
                <a:t>Preference Ratings for one respondent:</a:t>
              </a:r>
            </a:p>
            <a:p>
              <a:pPr>
                <a:lnSpc>
                  <a:spcPct val="90000"/>
                </a:lnSpc>
              </a:pPr>
              <a:r>
                <a:rPr lang="en-US" altLang="en-US" sz="1600" dirty="0"/>
                <a:t>Consumer Values</a:t>
              </a:r>
            </a:p>
          </p:txBody>
        </p:sp>
      </p:grpSp>
    </p:spTree>
    <p:custDataLst>
      <p:tags r:id="rId1"/>
    </p:custDataLst>
    <p:extLst>
      <p:ext uri="{BB962C8B-B14F-4D97-AF65-F5344CB8AC3E}">
        <p14:creationId xmlns:p14="http://schemas.microsoft.com/office/powerpoint/2010/main" val="388532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63"/>
          <p:cNvGrpSpPr>
            <a:grpSpLocks/>
          </p:cNvGrpSpPr>
          <p:nvPr/>
        </p:nvGrpSpPr>
        <p:grpSpPr bwMode="auto">
          <a:xfrm>
            <a:off x="2854207" y="2864538"/>
            <a:ext cx="3032133" cy="2190063"/>
            <a:chOff x="840" y="2112"/>
            <a:chExt cx="1758" cy="1072"/>
          </a:xfrm>
        </p:grpSpPr>
        <p:grpSp>
          <p:nvGrpSpPr>
            <p:cNvPr id="110" name="Group 51"/>
            <p:cNvGrpSpPr>
              <a:grpSpLocks/>
            </p:cNvGrpSpPr>
            <p:nvPr/>
          </p:nvGrpSpPr>
          <p:grpSpPr bwMode="auto">
            <a:xfrm>
              <a:off x="870" y="2112"/>
              <a:ext cx="211" cy="1044"/>
              <a:chOff x="3078" y="672"/>
              <a:chExt cx="211" cy="1044"/>
            </a:xfrm>
          </p:grpSpPr>
          <p:sp>
            <p:nvSpPr>
              <p:cNvPr id="117" name="Line 52"/>
              <p:cNvSpPr>
                <a:spLocks noChangeShapeType="1"/>
              </p:cNvSpPr>
              <p:nvPr/>
            </p:nvSpPr>
            <p:spPr bwMode="auto">
              <a:xfrm>
                <a:off x="3216" y="672"/>
                <a:ext cx="73" cy="1044"/>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 name="Rectangle 53"/>
              <p:cNvSpPr>
                <a:spLocks noChangeArrowheads="1"/>
              </p:cNvSpPr>
              <p:nvPr/>
            </p:nvSpPr>
            <p:spPr bwMode="auto">
              <a:xfrm>
                <a:off x="3078" y="1104"/>
                <a:ext cx="167"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b</a:t>
                </a:r>
              </a:p>
            </p:txBody>
          </p:sp>
        </p:grpSp>
        <p:grpSp>
          <p:nvGrpSpPr>
            <p:cNvPr id="111" name="Group 54"/>
            <p:cNvGrpSpPr>
              <a:grpSpLocks/>
            </p:cNvGrpSpPr>
            <p:nvPr/>
          </p:nvGrpSpPr>
          <p:grpSpPr bwMode="auto">
            <a:xfrm>
              <a:off x="1104" y="2928"/>
              <a:ext cx="1296" cy="256"/>
              <a:chOff x="1152" y="2912"/>
              <a:chExt cx="1248" cy="256"/>
            </a:xfrm>
          </p:grpSpPr>
          <p:sp>
            <p:nvSpPr>
              <p:cNvPr id="115" name="Line 55"/>
              <p:cNvSpPr>
                <a:spLocks noChangeShapeType="1"/>
              </p:cNvSpPr>
              <p:nvPr/>
            </p:nvSpPr>
            <p:spPr bwMode="auto">
              <a:xfrm rot="5400000">
                <a:off x="1704" y="2472"/>
                <a:ext cx="144" cy="124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6" name="Rectangle 56"/>
              <p:cNvSpPr>
                <a:spLocks noChangeArrowheads="1"/>
              </p:cNvSpPr>
              <p:nvPr/>
            </p:nvSpPr>
            <p:spPr bwMode="auto">
              <a:xfrm>
                <a:off x="1658" y="2912"/>
                <a:ext cx="18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1600">
                    <a:latin typeface="Times New Roman" pitchFamily="18" charset="0"/>
                  </a:rPr>
                  <a:t>b</a:t>
                </a:r>
              </a:p>
            </p:txBody>
          </p:sp>
        </p:grpSp>
        <p:grpSp>
          <p:nvGrpSpPr>
            <p:cNvPr id="112" name="Group 57"/>
            <p:cNvGrpSpPr>
              <a:grpSpLocks/>
            </p:cNvGrpSpPr>
            <p:nvPr/>
          </p:nvGrpSpPr>
          <p:grpSpPr bwMode="auto">
            <a:xfrm>
              <a:off x="840" y="2519"/>
              <a:ext cx="1758" cy="166"/>
              <a:chOff x="1224" y="2327"/>
              <a:chExt cx="1758" cy="166"/>
            </a:xfrm>
          </p:grpSpPr>
          <p:sp>
            <p:nvSpPr>
              <p:cNvPr id="113" name="Line 58"/>
              <p:cNvSpPr>
                <a:spLocks noChangeShapeType="1"/>
              </p:cNvSpPr>
              <p:nvPr/>
            </p:nvSpPr>
            <p:spPr bwMode="auto">
              <a:xfrm rot="18364843" flipH="1">
                <a:off x="2095" y="1499"/>
                <a:ext cx="15" cy="1758"/>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4" name="Rectangle 59"/>
              <p:cNvSpPr>
                <a:spLocks noChangeArrowheads="1"/>
              </p:cNvSpPr>
              <p:nvPr/>
            </p:nvSpPr>
            <p:spPr bwMode="auto">
              <a:xfrm rot="21399389">
                <a:off x="1872" y="2327"/>
                <a:ext cx="210"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1600">
                    <a:latin typeface="Times New Roman" pitchFamily="18" charset="0"/>
                  </a:rPr>
                  <a:t>b</a:t>
                </a:r>
              </a:p>
            </p:txBody>
          </p:sp>
        </p:grpSp>
      </p:grpSp>
      <p:sp>
        <p:nvSpPr>
          <p:cNvPr id="266300" name="Rectangle 60"/>
          <p:cNvSpPr>
            <a:spLocks noGrp="1" noRot="1" noChangeArrowheads="1"/>
          </p:cNvSpPr>
          <p:nvPr>
            <p:ph type="title"/>
          </p:nvPr>
        </p:nvSpPr>
        <p:spPr/>
        <p:txBody>
          <a:bodyPr>
            <a:normAutofit/>
          </a:bodyPr>
          <a:lstStyle/>
          <a:p>
            <a:r>
              <a:rPr lang="en-US" altLang="en-US"/>
              <a:t>Partitioning Method: K-means</a:t>
            </a:r>
          </a:p>
        </p:txBody>
      </p:sp>
      <p:sp>
        <p:nvSpPr>
          <p:cNvPr id="266302" name="Rectangle 62"/>
          <p:cNvSpPr>
            <a:spLocks noGrp="1" noChangeArrowheads="1"/>
          </p:cNvSpPr>
          <p:nvPr>
            <p:ph type="body" sz="half" idx="2"/>
          </p:nvPr>
        </p:nvSpPr>
        <p:spPr>
          <a:xfrm>
            <a:off x="5804488" y="1615984"/>
            <a:ext cx="4038600" cy="4525963"/>
          </a:xfrm>
        </p:spPr>
        <p:txBody>
          <a:bodyPr anchor="t">
            <a:normAutofit lnSpcReduction="10000"/>
          </a:bodyPr>
          <a:lstStyle/>
          <a:p>
            <a:r>
              <a:rPr lang="en-US" altLang="en-US" dirty="0"/>
              <a:t>Predetermined # of segments</a:t>
            </a:r>
          </a:p>
          <a:p>
            <a:r>
              <a:rPr lang="en-US" altLang="en-US" dirty="0"/>
              <a:t>Move centers &amp; borders</a:t>
            </a:r>
          </a:p>
          <a:p>
            <a:pPr lvl="1"/>
            <a:r>
              <a:rPr lang="en-US" altLang="en-US" dirty="0"/>
              <a:t>Minimize a </a:t>
            </a:r>
          </a:p>
          <a:p>
            <a:pPr lvl="2"/>
            <a:r>
              <a:rPr lang="en-US" altLang="en-US" dirty="0"/>
              <a:t>a = distance from respondent to cluster center</a:t>
            </a:r>
          </a:p>
          <a:p>
            <a:pPr lvl="1"/>
            <a:r>
              <a:rPr lang="en-US" altLang="en-US" dirty="0"/>
              <a:t>Maximize b</a:t>
            </a:r>
          </a:p>
          <a:p>
            <a:pPr lvl="2"/>
            <a:r>
              <a:rPr lang="en-US" altLang="en-US" dirty="0"/>
              <a:t>b = distance between centers</a:t>
            </a:r>
          </a:p>
          <a:p>
            <a:pPr lvl="3"/>
            <a:r>
              <a:rPr lang="en-US" altLang="en-US" dirty="0"/>
              <a:t>= distance from I to III</a:t>
            </a:r>
          </a:p>
          <a:p>
            <a:pPr lvl="3"/>
            <a:r>
              <a:rPr lang="en-US" altLang="en-US" dirty="0"/>
              <a:t>= distance from I to II</a:t>
            </a:r>
          </a:p>
          <a:p>
            <a:pPr lvl="3"/>
            <a:r>
              <a:rPr lang="en-US" altLang="en-US" dirty="0"/>
              <a:t>= distance from II to III</a:t>
            </a:r>
          </a:p>
        </p:txBody>
      </p:sp>
      <p:grpSp>
        <p:nvGrpSpPr>
          <p:cNvPr id="63" name="Group 4"/>
          <p:cNvGrpSpPr>
            <a:grpSpLocks/>
          </p:cNvGrpSpPr>
          <p:nvPr/>
        </p:nvGrpSpPr>
        <p:grpSpPr bwMode="auto">
          <a:xfrm>
            <a:off x="3352800" y="4932651"/>
            <a:ext cx="386347" cy="339133"/>
            <a:chOff x="1143" y="3144"/>
            <a:chExt cx="224" cy="166"/>
          </a:xfrm>
        </p:grpSpPr>
        <p:grpSp>
          <p:nvGrpSpPr>
            <p:cNvPr id="64" name="Group 5"/>
            <p:cNvGrpSpPr>
              <a:grpSpLocks/>
            </p:cNvGrpSpPr>
            <p:nvPr/>
          </p:nvGrpSpPr>
          <p:grpSpPr bwMode="auto">
            <a:xfrm>
              <a:off x="1143" y="3172"/>
              <a:ext cx="224" cy="38"/>
              <a:chOff x="2476" y="3225"/>
              <a:chExt cx="237" cy="38"/>
            </a:xfrm>
          </p:grpSpPr>
          <p:sp>
            <p:nvSpPr>
              <p:cNvPr id="66" name="Freeform 6"/>
              <p:cNvSpPr>
                <a:spLocks/>
              </p:cNvSpPr>
              <p:nvPr/>
            </p:nvSpPr>
            <p:spPr bwMode="auto">
              <a:xfrm>
                <a:off x="2659" y="3225"/>
                <a:ext cx="54" cy="38"/>
              </a:xfrm>
              <a:custGeom>
                <a:avLst/>
                <a:gdLst>
                  <a:gd name="T0" fmla="*/ 0 w 54"/>
                  <a:gd name="T1" fmla="*/ 0 h 38"/>
                  <a:gd name="T2" fmla="*/ 0 w 54"/>
                  <a:gd name="T3" fmla="*/ 37 h 38"/>
                  <a:gd name="T4" fmla="*/ 53 w 54"/>
                  <a:gd name="T5" fmla="*/ 20 h 38"/>
                  <a:gd name="T6" fmla="*/ 0 w 54"/>
                  <a:gd name="T7" fmla="*/ 0 h 38"/>
                </a:gdLst>
                <a:ahLst/>
                <a:cxnLst>
                  <a:cxn ang="0">
                    <a:pos x="T0" y="T1"/>
                  </a:cxn>
                  <a:cxn ang="0">
                    <a:pos x="T2" y="T3"/>
                  </a:cxn>
                  <a:cxn ang="0">
                    <a:pos x="T4" y="T5"/>
                  </a:cxn>
                  <a:cxn ang="0">
                    <a:pos x="T6" y="T7"/>
                  </a:cxn>
                </a:cxnLst>
                <a:rect l="0" t="0" r="r" b="b"/>
                <a:pathLst>
                  <a:path w="54" h="38">
                    <a:moveTo>
                      <a:pt x="0" y="0"/>
                    </a:moveTo>
                    <a:lnTo>
                      <a:pt x="0" y="37"/>
                    </a:lnTo>
                    <a:lnTo>
                      <a:pt x="53" y="20"/>
                    </a:lnTo>
                    <a:lnTo>
                      <a:pt x="0" y="0"/>
                    </a:lnTo>
                  </a:path>
                </a:pathLst>
              </a:custGeom>
              <a:solidFill>
                <a:schemeClr val="accent2"/>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7" name="Freeform 7"/>
              <p:cNvSpPr>
                <a:spLocks/>
              </p:cNvSpPr>
              <p:nvPr/>
            </p:nvSpPr>
            <p:spPr bwMode="auto">
              <a:xfrm>
                <a:off x="2476" y="3225"/>
                <a:ext cx="54" cy="38"/>
              </a:xfrm>
              <a:custGeom>
                <a:avLst/>
                <a:gdLst>
                  <a:gd name="T0" fmla="*/ 53 w 54"/>
                  <a:gd name="T1" fmla="*/ 37 h 38"/>
                  <a:gd name="T2" fmla="*/ 53 w 54"/>
                  <a:gd name="T3" fmla="*/ 0 h 38"/>
                  <a:gd name="T4" fmla="*/ 0 w 54"/>
                  <a:gd name="T5" fmla="*/ 17 h 38"/>
                  <a:gd name="T6" fmla="*/ 53 w 54"/>
                  <a:gd name="T7" fmla="*/ 37 h 38"/>
                </a:gdLst>
                <a:ahLst/>
                <a:cxnLst>
                  <a:cxn ang="0">
                    <a:pos x="T0" y="T1"/>
                  </a:cxn>
                  <a:cxn ang="0">
                    <a:pos x="T2" y="T3"/>
                  </a:cxn>
                  <a:cxn ang="0">
                    <a:pos x="T4" y="T5"/>
                  </a:cxn>
                  <a:cxn ang="0">
                    <a:pos x="T6" y="T7"/>
                  </a:cxn>
                </a:cxnLst>
                <a:rect l="0" t="0" r="r" b="b"/>
                <a:pathLst>
                  <a:path w="54" h="38">
                    <a:moveTo>
                      <a:pt x="53" y="37"/>
                    </a:moveTo>
                    <a:lnTo>
                      <a:pt x="53" y="0"/>
                    </a:lnTo>
                    <a:lnTo>
                      <a:pt x="0" y="17"/>
                    </a:lnTo>
                    <a:lnTo>
                      <a:pt x="53" y="37"/>
                    </a:lnTo>
                  </a:path>
                </a:pathLst>
              </a:custGeom>
              <a:solidFill>
                <a:schemeClr val="accent2"/>
              </a:solidFill>
              <a:ln w="12700" cap="rnd" cmpd="sng">
                <a:solidFill>
                  <a:schemeClr val="accent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 name="Line 8"/>
              <p:cNvSpPr>
                <a:spLocks noChangeShapeType="1"/>
              </p:cNvSpPr>
              <p:nvPr/>
            </p:nvSpPr>
            <p:spPr bwMode="auto">
              <a:xfrm>
                <a:off x="2518" y="3248"/>
                <a:ext cx="149" cy="0"/>
              </a:xfrm>
              <a:prstGeom prst="line">
                <a:avLst/>
              </a:prstGeom>
              <a:noFill/>
              <a:ln w="2540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65" name="Rectangle 9"/>
            <p:cNvSpPr>
              <a:spLocks noChangeArrowheads="1"/>
            </p:cNvSpPr>
            <p:nvPr/>
          </p:nvSpPr>
          <p:spPr bwMode="auto">
            <a:xfrm>
              <a:off x="1176" y="3144"/>
              <a:ext cx="173"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1600">
                  <a:latin typeface="Times New Roman" pitchFamily="18" charset="0"/>
                </a:rPr>
                <a:t>a</a:t>
              </a:r>
            </a:p>
          </p:txBody>
        </p:sp>
      </p:grpSp>
      <p:sp>
        <p:nvSpPr>
          <p:cNvPr id="69" name="Line 10"/>
          <p:cNvSpPr>
            <a:spLocks noChangeShapeType="1"/>
          </p:cNvSpPr>
          <p:nvPr/>
        </p:nvSpPr>
        <p:spPr bwMode="auto">
          <a:xfrm>
            <a:off x="2341563" y="1465838"/>
            <a:ext cx="0" cy="4020563"/>
          </a:xfrm>
          <a:prstGeom prst="line">
            <a:avLst/>
          </a:prstGeom>
          <a:noFill/>
          <a:ln w="25400">
            <a:solidFill>
              <a:schemeClr val="accent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0" name="Line 11"/>
          <p:cNvSpPr>
            <a:spLocks noChangeShapeType="1"/>
          </p:cNvSpPr>
          <p:nvPr/>
        </p:nvSpPr>
        <p:spPr bwMode="auto">
          <a:xfrm>
            <a:off x="2341563" y="5486400"/>
            <a:ext cx="4160126" cy="0"/>
          </a:xfrm>
          <a:prstGeom prst="line">
            <a:avLst/>
          </a:prstGeom>
          <a:noFill/>
          <a:ln w="25400">
            <a:solidFill>
              <a:schemeClr val="accent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1" name="Rectangle 12"/>
          <p:cNvSpPr>
            <a:spLocks noChangeArrowheads="1"/>
          </p:cNvSpPr>
          <p:nvPr/>
        </p:nvSpPr>
        <p:spPr bwMode="auto">
          <a:xfrm rot="-5358741">
            <a:off x="785380" y="3385217"/>
            <a:ext cx="249038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b="1">
                <a:latin typeface="Times New Roman" pitchFamily="18" charset="0"/>
              </a:rPr>
              <a:t>Dimension 2</a:t>
            </a:r>
          </a:p>
        </p:txBody>
      </p:sp>
      <p:sp>
        <p:nvSpPr>
          <p:cNvPr id="72" name="Rectangle 13"/>
          <p:cNvSpPr>
            <a:spLocks noChangeArrowheads="1"/>
          </p:cNvSpPr>
          <p:nvPr/>
        </p:nvSpPr>
        <p:spPr bwMode="auto">
          <a:xfrm>
            <a:off x="3260725" y="5562600"/>
            <a:ext cx="195588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b="1">
                <a:latin typeface="Times New Roman" pitchFamily="18" charset="0"/>
              </a:rPr>
              <a:t>Dimension 1</a:t>
            </a:r>
          </a:p>
        </p:txBody>
      </p:sp>
      <p:sp>
        <p:nvSpPr>
          <p:cNvPr id="73" name="Rectangle 14"/>
          <p:cNvSpPr>
            <a:spLocks noChangeArrowheads="1"/>
          </p:cNvSpPr>
          <p:nvPr/>
        </p:nvSpPr>
        <p:spPr bwMode="auto">
          <a:xfrm>
            <a:off x="2895600" y="2895600"/>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4" name="Rectangle 15"/>
          <p:cNvSpPr>
            <a:spLocks noChangeArrowheads="1"/>
          </p:cNvSpPr>
          <p:nvPr/>
        </p:nvSpPr>
        <p:spPr bwMode="auto">
          <a:xfrm>
            <a:off x="3149601" y="3298825"/>
            <a:ext cx="37772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5" name="Rectangle 16"/>
          <p:cNvSpPr>
            <a:spLocks noChangeArrowheads="1"/>
          </p:cNvSpPr>
          <p:nvPr/>
        </p:nvSpPr>
        <p:spPr bwMode="auto">
          <a:xfrm>
            <a:off x="2706688" y="3082925"/>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6" name="Rectangle 17"/>
          <p:cNvSpPr>
            <a:spLocks noChangeArrowheads="1"/>
          </p:cNvSpPr>
          <p:nvPr/>
        </p:nvSpPr>
        <p:spPr bwMode="auto">
          <a:xfrm>
            <a:off x="2895600" y="3352800"/>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7" name="Rectangle 18"/>
          <p:cNvSpPr>
            <a:spLocks noChangeArrowheads="1"/>
          </p:cNvSpPr>
          <p:nvPr/>
        </p:nvSpPr>
        <p:spPr bwMode="auto">
          <a:xfrm>
            <a:off x="2908300" y="3478213"/>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8" name="Rectangle 19"/>
          <p:cNvSpPr>
            <a:spLocks noChangeArrowheads="1"/>
          </p:cNvSpPr>
          <p:nvPr/>
        </p:nvSpPr>
        <p:spPr bwMode="auto">
          <a:xfrm>
            <a:off x="3232150" y="4654550"/>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79" name="Rectangle 20"/>
          <p:cNvSpPr>
            <a:spLocks noChangeArrowheads="1"/>
          </p:cNvSpPr>
          <p:nvPr/>
        </p:nvSpPr>
        <p:spPr bwMode="auto">
          <a:xfrm>
            <a:off x="3598863" y="4884738"/>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80" name="Rectangle 21"/>
          <p:cNvSpPr>
            <a:spLocks noChangeArrowheads="1"/>
          </p:cNvSpPr>
          <p:nvPr/>
        </p:nvSpPr>
        <p:spPr bwMode="auto">
          <a:xfrm>
            <a:off x="2895600" y="4648200"/>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81" name="Rectangle 22"/>
          <p:cNvSpPr>
            <a:spLocks noChangeArrowheads="1"/>
          </p:cNvSpPr>
          <p:nvPr/>
        </p:nvSpPr>
        <p:spPr bwMode="auto">
          <a:xfrm>
            <a:off x="2681288" y="4864100"/>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82" name="Rectangle 23"/>
          <p:cNvSpPr>
            <a:spLocks noChangeArrowheads="1"/>
          </p:cNvSpPr>
          <p:nvPr/>
        </p:nvSpPr>
        <p:spPr bwMode="auto">
          <a:xfrm>
            <a:off x="4957764" y="4545013"/>
            <a:ext cx="37427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83" name="Rectangle 24"/>
          <p:cNvSpPr>
            <a:spLocks noChangeArrowheads="1"/>
          </p:cNvSpPr>
          <p:nvPr/>
        </p:nvSpPr>
        <p:spPr bwMode="auto">
          <a:xfrm>
            <a:off x="5059363" y="4835525"/>
            <a:ext cx="37599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sp>
        <p:nvSpPr>
          <p:cNvPr id="84" name="Rectangle 25"/>
          <p:cNvSpPr>
            <a:spLocks noChangeArrowheads="1"/>
          </p:cNvSpPr>
          <p:nvPr/>
        </p:nvSpPr>
        <p:spPr bwMode="auto">
          <a:xfrm>
            <a:off x="5556250" y="4802188"/>
            <a:ext cx="374274"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algn="ctr"/>
            <a:r>
              <a:rPr lang="en-US" altLang="en-US" sz="2000">
                <a:latin typeface="Times New Roman" pitchFamily="18" charset="0"/>
              </a:rPr>
              <a:t>•</a:t>
            </a:r>
          </a:p>
        </p:txBody>
      </p:sp>
      <p:grpSp>
        <p:nvGrpSpPr>
          <p:cNvPr id="85" name="Group 26"/>
          <p:cNvGrpSpPr>
            <a:grpSpLocks/>
          </p:cNvGrpSpPr>
          <p:nvPr/>
        </p:nvGrpSpPr>
        <p:grpSpPr bwMode="auto">
          <a:xfrm>
            <a:off x="1946843" y="5149759"/>
            <a:ext cx="1481570" cy="1058258"/>
            <a:chOff x="273" y="3344"/>
            <a:chExt cx="859" cy="518"/>
          </a:xfrm>
        </p:grpSpPr>
        <p:sp>
          <p:nvSpPr>
            <p:cNvPr id="86" name="Rectangle 27"/>
            <p:cNvSpPr>
              <a:spLocks noChangeArrowheads="1"/>
            </p:cNvSpPr>
            <p:nvPr/>
          </p:nvSpPr>
          <p:spPr bwMode="auto">
            <a:xfrm>
              <a:off x="273" y="3696"/>
              <a:ext cx="859"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One respondent</a:t>
              </a:r>
            </a:p>
          </p:txBody>
        </p:sp>
        <p:sp>
          <p:nvSpPr>
            <p:cNvPr id="87" name="Line 28"/>
            <p:cNvSpPr>
              <a:spLocks noChangeShapeType="1"/>
            </p:cNvSpPr>
            <p:nvPr/>
          </p:nvSpPr>
          <p:spPr bwMode="auto">
            <a:xfrm flipV="1">
              <a:off x="576" y="3344"/>
              <a:ext cx="226" cy="400"/>
            </a:xfrm>
            <a:prstGeom prst="line">
              <a:avLst/>
            </a:prstGeom>
            <a:noFill/>
            <a:ln w="254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88" name="Group 29"/>
          <p:cNvGrpSpPr>
            <a:grpSpLocks/>
          </p:cNvGrpSpPr>
          <p:nvPr/>
        </p:nvGrpSpPr>
        <p:grpSpPr bwMode="auto">
          <a:xfrm>
            <a:off x="3048000" y="1676400"/>
            <a:ext cx="2614739" cy="3417888"/>
            <a:chOff x="2016" y="624"/>
            <a:chExt cx="1516" cy="1673"/>
          </a:xfrm>
        </p:grpSpPr>
        <p:grpSp>
          <p:nvGrpSpPr>
            <p:cNvPr id="89" name="Group 30"/>
            <p:cNvGrpSpPr>
              <a:grpSpLocks/>
            </p:cNvGrpSpPr>
            <p:nvPr/>
          </p:nvGrpSpPr>
          <p:grpSpPr bwMode="auto">
            <a:xfrm>
              <a:off x="2016" y="1152"/>
              <a:ext cx="1516" cy="1145"/>
              <a:chOff x="960" y="2064"/>
              <a:chExt cx="1516" cy="1145"/>
            </a:xfrm>
          </p:grpSpPr>
          <p:sp>
            <p:nvSpPr>
              <p:cNvPr id="92" name="Oval 31"/>
              <p:cNvSpPr>
                <a:spLocks noChangeArrowheads="1"/>
              </p:cNvSpPr>
              <p:nvPr/>
            </p:nvSpPr>
            <p:spPr bwMode="auto">
              <a:xfrm>
                <a:off x="2400" y="2976"/>
                <a:ext cx="76" cy="89"/>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3" name="Oval 32"/>
              <p:cNvSpPr>
                <a:spLocks noChangeArrowheads="1"/>
              </p:cNvSpPr>
              <p:nvPr/>
            </p:nvSpPr>
            <p:spPr bwMode="auto">
              <a:xfrm>
                <a:off x="960" y="2064"/>
                <a:ext cx="76" cy="89"/>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4" name="Oval 33"/>
              <p:cNvSpPr>
                <a:spLocks noChangeArrowheads="1"/>
              </p:cNvSpPr>
              <p:nvPr/>
            </p:nvSpPr>
            <p:spPr bwMode="auto">
              <a:xfrm>
                <a:off x="1056" y="3120"/>
                <a:ext cx="76" cy="89"/>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 name="Line 34"/>
            <p:cNvSpPr>
              <a:spLocks noChangeShapeType="1"/>
            </p:cNvSpPr>
            <p:nvPr/>
          </p:nvSpPr>
          <p:spPr bwMode="auto">
            <a:xfrm flipH="1">
              <a:off x="2064" y="768"/>
              <a:ext cx="277" cy="440"/>
            </a:xfrm>
            <a:prstGeom prst="line">
              <a:avLst/>
            </a:prstGeom>
            <a:noFill/>
            <a:ln w="254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1" name="Rectangle 35"/>
            <p:cNvSpPr>
              <a:spLocks noChangeArrowheads="1"/>
            </p:cNvSpPr>
            <p:nvPr/>
          </p:nvSpPr>
          <p:spPr bwMode="auto">
            <a:xfrm>
              <a:off x="2333" y="624"/>
              <a:ext cx="77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Cluster center</a:t>
              </a:r>
            </a:p>
          </p:txBody>
        </p:sp>
      </p:grpSp>
      <p:grpSp>
        <p:nvGrpSpPr>
          <p:cNvPr id="2" name="Group 1"/>
          <p:cNvGrpSpPr/>
          <p:nvPr/>
        </p:nvGrpSpPr>
        <p:grpSpPr>
          <a:xfrm>
            <a:off x="2448748" y="2061677"/>
            <a:ext cx="3734110" cy="3286297"/>
            <a:chOff x="924748" y="2061676"/>
            <a:chExt cx="3734110" cy="3286297"/>
          </a:xfrm>
        </p:grpSpPr>
        <p:grpSp>
          <p:nvGrpSpPr>
            <p:cNvPr id="96" name="Group 37"/>
            <p:cNvGrpSpPr>
              <a:grpSpLocks/>
            </p:cNvGrpSpPr>
            <p:nvPr/>
          </p:nvGrpSpPr>
          <p:grpSpPr bwMode="auto">
            <a:xfrm>
              <a:off x="924748" y="2510289"/>
              <a:ext cx="3734110" cy="2837684"/>
              <a:chOff x="582" y="1993"/>
              <a:chExt cx="2165" cy="1389"/>
            </a:xfrm>
          </p:grpSpPr>
          <p:grpSp>
            <p:nvGrpSpPr>
              <p:cNvPr id="100" name="Group 38"/>
              <p:cNvGrpSpPr>
                <a:grpSpLocks/>
              </p:cNvGrpSpPr>
              <p:nvPr/>
            </p:nvGrpSpPr>
            <p:grpSpPr bwMode="auto">
              <a:xfrm>
                <a:off x="584" y="1993"/>
                <a:ext cx="638" cy="619"/>
                <a:chOff x="1544" y="841"/>
                <a:chExt cx="638" cy="619"/>
              </a:xfrm>
            </p:grpSpPr>
            <p:sp>
              <p:nvSpPr>
                <p:cNvPr id="107" name="Freeform 39"/>
                <p:cNvSpPr>
                  <a:spLocks/>
                </p:cNvSpPr>
                <p:nvPr/>
              </p:nvSpPr>
              <p:spPr bwMode="auto">
                <a:xfrm>
                  <a:off x="1653" y="841"/>
                  <a:ext cx="529" cy="619"/>
                </a:xfrm>
                <a:custGeom>
                  <a:avLst/>
                  <a:gdLst>
                    <a:gd name="T0" fmla="*/ 75 w 572"/>
                    <a:gd name="T1" fmla="*/ 85 h 619"/>
                    <a:gd name="T2" fmla="*/ 37 w 572"/>
                    <a:gd name="T3" fmla="*/ 144 h 619"/>
                    <a:gd name="T4" fmla="*/ 11 w 572"/>
                    <a:gd name="T5" fmla="*/ 192 h 619"/>
                    <a:gd name="T6" fmla="*/ 0 w 572"/>
                    <a:gd name="T7" fmla="*/ 250 h 619"/>
                    <a:gd name="T8" fmla="*/ 0 w 572"/>
                    <a:gd name="T9" fmla="*/ 293 h 619"/>
                    <a:gd name="T10" fmla="*/ 0 w 572"/>
                    <a:gd name="T11" fmla="*/ 362 h 619"/>
                    <a:gd name="T12" fmla="*/ 27 w 572"/>
                    <a:gd name="T13" fmla="*/ 410 h 619"/>
                    <a:gd name="T14" fmla="*/ 53 w 572"/>
                    <a:gd name="T15" fmla="*/ 469 h 619"/>
                    <a:gd name="T16" fmla="*/ 91 w 572"/>
                    <a:gd name="T17" fmla="*/ 522 h 619"/>
                    <a:gd name="T18" fmla="*/ 112 w 572"/>
                    <a:gd name="T19" fmla="*/ 570 h 619"/>
                    <a:gd name="T20" fmla="*/ 187 w 572"/>
                    <a:gd name="T21" fmla="*/ 613 h 619"/>
                    <a:gd name="T22" fmla="*/ 235 w 572"/>
                    <a:gd name="T23" fmla="*/ 618 h 619"/>
                    <a:gd name="T24" fmla="*/ 315 w 572"/>
                    <a:gd name="T25" fmla="*/ 618 h 619"/>
                    <a:gd name="T26" fmla="*/ 363 w 572"/>
                    <a:gd name="T27" fmla="*/ 608 h 619"/>
                    <a:gd name="T28" fmla="*/ 411 w 572"/>
                    <a:gd name="T29" fmla="*/ 581 h 619"/>
                    <a:gd name="T30" fmla="*/ 491 w 572"/>
                    <a:gd name="T31" fmla="*/ 528 h 619"/>
                    <a:gd name="T32" fmla="*/ 528 w 572"/>
                    <a:gd name="T33" fmla="*/ 480 h 619"/>
                    <a:gd name="T34" fmla="*/ 555 w 572"/>
                    <a:gd name="T35" fmla="*/ 416 h 619"/>
                    <a:gd name="T36" fmla="*/ 560 w 572"/>
                    <a:gd name="T37" fmla="*/ 362 h 619"/>
                    <a:gd name="T38" fmla="*/ 571 w 572"/>
                    <a:gd name="T39" fmla="*/ 298 h 619"/>
                    <a:gd name="T40" fmla="*/ 565 w 572"/>
                    <a:gd name="T41" fmla="*/ 208 h 619"/>
                    <a:gd name="T42" fmla="*/ 539 w 572"/>
                    <a:gd name="T43" fmla="*/ 133 h 619"/>
                    <a:gd name="T44" fmla="*/ 512 w 572"/>
                    <a:gd name="T45" fmla="*/ 74 h 619"/>
                    <a:gd name="T46" fmla="*/ 469 w 572"/>
                    <a:gd name="T47" fmla="*/ 37 h 619"/>
                    <a:gd name="T48" fmla="*/ 437 w 572"/>
                    <a:gd name="T49" fmla="*/ 10 h 619"/>
                    <a:gd name="T50" fmla="*/ 384 w 572"/>
                    <a:gd name="T51" fmla="*/ 0 h 619"/>
                    <a:gd name="T52" fmla="*/ 304 w 572"/>
                    <a:gd name="T53" fmla="*/ 5 h 619"/>
                    <a:gd name="T54" fmla="*/ 245 w 572"/>
                    <a:gd name="T55" fmla="*/ 5 h 619"/>
                    <a:gd name="T56" fmla="*/ 224 w 572"/>
                    <a:gd name="T57" fmla="*/ 5 h 619"/>
                    <a:gd name="T58" fmla="*/ 203 w 572"/>
                    <a:gd name="T59" fmla="*/ 0 h 619"/>
                    <a:gd name="T60" fmla="*/ 165 w 572"/>
                    <a:gd name="T61" fmla="*/ 0 h 619"/>
                    <a:gd name="T62" fmla="*/ 128 w 572"/>
                    <a:gd name="T63" fmla="*/ 5 h 619"/>
                    <a:gd name="T64" fmla="*/ 96 w 572"/>
                    <a:gd name="T65" fmla="*/ 21 h 619"/>
                    <a:gd name="T66" fmla="*/ 96 w 572"/>
                    <a:gd name="T67" fmla="*/ 53 h 619"/>
                    <a:gd name="T68" fmla="*/ 75 w 572"/>
                    <a:gd name="T69" fmla="*/ 8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2" h="619">
                      <a:moveTo>
                        <a:pt x="75" y="85"/>
                      </a:moveTo>
                      <a:lnTo>
                        <a:pt x="37" y="144"/>
                      </a:lnTo>
                      <a:lnTo>
                        <a:pt x="11" y="192"/>
                      </a:lnTo>
                      <a:lnTo>
                        <a:pt x="0" y="250"/>
                      </a:lnTo>
                      <a:lnTo>
                        <a:pt x="0" y="293"/>
                      </a:lnTo>
                      <a:lnTo>
                        <a:pt x="0" y="362"/>
                      </a:lnTo>
                      <a:lnTo>
                        <a:pt x="27" y="410"/>
                      </a:lnTo>
                      <a:lnTo>
                        <a:pt x="53" y="469"/>
                      </a:lnTo>
                      <a:lnTo>
                        <a:pt x="91" y="522"/>
                      </a:lnTo>
                      <a:lnTo>
                        <a:pt x="112" y="570"/>
                      </a:lnTo>
                      <a:lnTo>
                        <a:pt x="187" y="613"/>
                      </a:lnTo>
                      <a:lnTo>
                        <a:pt x="235" y="618"/>
                      </a:lnTo>
                      <a:lnTo>
                        <a:pt x="315" y="618"/>
                      </a:lnTo>
                      <a:lnTo>
                        <a:pt x="363" y="608"/>
                      </a:lnTo>
                      <a:lnTo>
                        <a:pt x="411" y="581"/>
                      </a:lnTo>
                      <a:lnTo>
                        <a:pt x="491" y="528"/>
                      </a:lnTo>
                      <a:lnTo>
                        <a:pt x="528" y="480"/>
                      </a:lnTo>
                      <a:lnTo>
                        <a:pt x="555" y="416"/>
                      </a:lnTo>
                      <a:lnTo>
                        <a:pt x="560" y="362"/>
                      </a:lnTo>
                      <a:lnTo>
                        <a:pt x="571" y="298"/>
                      </a:lnTo>
                      <a:lnTo>
                        <a:pt x="565" y="208"/>
                      </a:lnTo>
                      <a:lnTo>
                        <a:pt x="539" y="133"/>
                      </a:lnTo>
                      <a:lnTo>
                        <a:pt x="512" y="74"/>
                      </a:lnTo>
                      <a:lnTo>
                        <a:pt x="469" y="37"/>
                      </a:lnTo>
                      <a:lnTo>
                        <a:pt x="437" y="10"/>
                      </a:lnTo>
                      <a:lnTo>
                        <a:pt x="384" y="0"/>
                      </a:lnTo>
                      <a:lnTo>
                        <a:pt x="304" y="5"/>
                      </a:lnTo>
                      <a:lnTo>
                        <a:pt x="245" y="5"/>
                      </a:lnTo>
                      <a:lnTo>
                        <a:pt x="224" y="5"/>
                      </a:lnTo>
                      <a:lnTo>
                        <a:pt x="203" y="0"/>
                      </a:lnTo>
                      <a:lnTo>
                        <a:pt x="165" y="0"/>
                      </a:lnTo>
                      <a:lnTo>
                        <a:pt x="128" y="5"/>
                      </a:lnTo>
                      <a:lnTo>
                        <a:pt x="96" y="21"/>
                      </a:lnTo>
                      <a:lnTo>
                        <a:pt x="96" y="53"/>
                      </a:lnTo>
                      <a:lnTo>
                        <a:pt x="75" y="85"/>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8" name="Rectangle 40"/>
                <p:cNvSpPr>
                  <a:spLocks noChangeArrowheads="1"/>
                </p:cNvSpPr>
                <p:nvPr/>
              </p:nvSpPr>
              <p:spPr bwMode="auto">
                <a:xfrm>
                  <a:off x="1544" y="1248"/>
                  <a:ext cx="22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III</a:t>
                  </a:r>
                </a:p>
              </p:txBody>
            </p:sp>
          </p:grpSp>
          <p:grpSp>
            <p:nvGrpSpPr>
              <p:cNvPr id="101" name="Group 41"/>
              <p:cNvGrpSpPr>
                <a:grpSpLocks/>
              </p:cNvGrpSpPr>
              <p:nvPr/>
            </p:nvGrpSpPr>
            <p:grpSpPr bwMode="auto">
              <a:xfrm>
                <a:off x="582" y="2832"/>
                <a:ext cx="906" cy="528"/>
                <a:chOff x="582" y="2832"/>
                <a:chExt cx="906" cy="528"/>
              </a:xfrm>
            </p:grpSpPr>
            <p:sp>
              <p:nvSpPr>
                <p:cNvPr id="105" name="Freeform 42"/>
                <p:cNvSpPr>
                  <a:spLocks/>
                </p:cNvSpPr>
                <p:nvPr/>
              </p:nvSpPr>
              <p:spPr bwMode="auto">
                <a:xfrm>
                  <a:off x="672" y="2880"/>
                  <a:ext cx="816" cy="480"/>
                </a:xfrm>
                <a:custGeom>
                  <a:avLst/>
                  <a:gdLst>
                    <a:gd name="T0" fmla="*/ 52 w 866"/>
                    <a:gd name="T1" fmla="*/ 116 h 482"/>
                    <a:gd name="T2" fmla="*/ 78 w 866"/>
                    <a:gd name="T3" fmla="*/ 98 h 482"/>
                    <a:gd name="T4" fmla="*/ 131 w 866"/>
                    <a:gd name="T5" fmla="*/ 85 h 482"/>
                    <a:gd name="T6" fmla="*/ 176 w 866"/>
                    <a:gd name="T7" fmla="*/ 73 h 482"/>
                    <a:gd name="T8" fmla="*/ 228 w 866"/>
                    <a:gd name="T9" fmla="*/ 62 h 482"/>
                    <a:gd name="T10" fmla="*/ 260 w 866"/>
                    <a:gd name="T11" fmla="*/ 49 h 482"/>
                    <a:gd name="T12" fmla="*/ 312 w 866"/>
                    <a:gd name="T13" fmla="*/ 43 h 482"/>
                    <a:gd name="T14" fmla="*/ 357 w 866"/>
                    <a:gd name="T15" fmla="*/ 25 h 482"/>
                    <a:gd name="T16" fmla="*/ 390 w 866"/>
                    <a:gd name="T17" fmla="*/ 13 h 482"/>
                    <a:gd name="T18" fmla="*/ 423 w 866"/>
                    <a:gd name="T19" fmla="*/ 7 h 482"/>
                    <a:gd name="T20" fmla="*/ 455 w 866"/>
                    <a:gd name="T21" fmla="*/ 0 h 482"/>
                    <a:gd name="T22" fmla="*/ 468 w 866"/>
                    <a:gd name="T23" fmla="*/ 31 h 482"/>
                    <a:gd name="T24" fmla="*/ 527 w 866"/>
                    <a:gd name="T25" fmla="*/ 31 h 482"/>
                    <a:gd name="T26" fmla="*/ 572 w 866"/>
                    <a:gd name="T27" fmla="*/ 31 h 482"/>
                    <a:gd name="T28" fmla="*/ 625 w 866"/>
                    <a:gd name="T29" fmla="*/ 31 h 482"/>
                    <a:gd name="T30" fmla="*/ 703 w 866"/>
                    <a:gd name="T31" fmla="*/ 49 h 482"/>
                    <a:gd name="T32" fmla="*/ 748 w 866"/>
                    <a:gd name="T33" fmla="*/ 67 h 482"/>
                    <a:gd name="T34" fmla="*/ 781 w 866"/>
                    <a:gd name="T35" fmla="*/ 91 h 482"/>
                    <a:gd name="T36" fmla="*/ 800 w 866"/>
                    <a:gd name="T37" fmla="*/ 109 h 482"/>
                    <a:gd name="T38" fmla="*/ 814 w 866"/>
                    <a:gd name="T39" fmla="*/ 146 h 482"/>
                    <a:gd name="T40" fmla="*/ 826 w 866"/>
                    <a:gd name="T41" fmla="*/ 195 h 482"/>
                    <a:gd name="T42" fmla="*/ 839 w 866"/>
                    <a:gd name="T43" fmla="*/ 237 h 482"/>
                    <a:gd name="T44" fmla="*/ 845 w 866"/>
                    <a:gd name="T45" fmla="*/ 274 h 482"/>
                    <a:gd name="T46" fmla="*/ 853 w 866"/>
                    <a:gd name="T47" fmla="*/ 299 h 482"/>
                    <a:gd name="T48" fmla="*/ 859 w 866"/>
                    <a:gd name="T49" fmla="*/ 341 h 482"/>
                    <a:gd name="T50" fmla="*/ 865 w 866"/>
                    <a:gd name="T51" fmla="*/ 372 h 482"/>
                    <a:gd name="T52" fmla="*/ 853 w 866"/>
                    <a:gd name="T53" fmla="*/ 426 h 482"/>
                    <a:gd name="T54" fmla="*/ 839 w 866"/>
                    <a:gd name="T55" fmla="*/ 456 h 482"/>
                    <a:gd name="T56" fmla="*/ 820 w 866"/>
                    <a:gd name="T57" fmla="*/ 474 h 482"/>
                    <a:gd name="T58" fmla="*/ 787 w 866"/>
                    <a:gd name="T59" fmla="*/ 474 h 482"/>
                    <a:gd name="T60" fmla="*/ 742 w 866"/>
                    <a:gd name="T61" fmla="*/ 481 h 482"/>
                    <a:gd name="T62" fmla="*/ 697 w 866"/>
                    <a:gd name="T63" fmla="*/ 468 h 482"/>
                    <a:gd name="T64" fmla="*/ 658 w 866"/>
                    <a:gd name="T65" fmla="*/ 468 h 482"/>
                    <a:gd name="T66" fmla="*/ 619 w 866"/>
                    <a:gd name="T67" fmla="*/ 468 h 482"/>
                    <a:gd name="T68" fmla="*/ 592 w 866"/>
                    <a:gd name="T69" fmla="*/ 474 h 482"/>
                    <a:gd name="T70" fmla="*/ 547 w 866"/>
                    <a:gd name="T71" fmla="*/ 474 h 482"/>
                    <a:gd name="T72" fmla="*/ 521 w 866"/>
                    <a:gd name="T73" fmla="*/ 474 h 482"/>
                    <a:gd name="T74" fmla="*/ 468 w 866"/>
                    <a:gd name="T75" fmla="*/ 481 h 482"/>
                    <a:gd name="T76" fmla="*/ 436 w 866"/>
                    <a:gd name="T77" fmla="*/ 481 h 482"/>
                    <a:gd name="T78" fmla="*/ 390 w 866"/>
                    <a:gd name="T79" fmla="*/ 481 h 482"/>
                    <a:gd name="T80" fmla="*/ 338 w 866"/>
                    <a:gd name="T81" fmla="*/ 481 h 482"/>
                    <a:gd name="T82" fmla="*/ 299 w 866"/>
                    <a:gd name="T83" fmla="*/ 481 h 482"/>
                    <a:gd name="T84" fmla="*/ 273 w 866"/>
                    <a:gd name="T85" fmla="*/ 474 h 482"/>
                    <a:gd name="T86" fmla="*/ 248 w 866"/>
                    <a:gd name="T87" fmla="*/ 463 h 482"/>
                    <a:gd name="T88" fmla="*/ 209 w 866"/>
                    <a:gd name="T89" fmla="*/ 450 h 482"/>
                    <a:gd name="T90" fmla="*/ 170 w 866"/>
                    <a:gd name="T91" fmla="*/ 432 h 482"/>
                    <a:gd name="T92" fmla="*/ 117 w 866"/>
                    <a:gd name="T93" fmla="*/ 414 h 482"/>
                    <a:gd name="T94" fmla="*/ 92 w 866"/>
                    <a:gd name="T95" fmla="*/ 396 h 482"/>
                    <a:gd name="T96" fmla="*/ 65 w 866"/>
                    <a:gd name="T97" fmla="*/ 383 h 482"/>
                    <a:gd name="T98" fmla="*/ 26 w 866"/>
                    <a:gd name="T99" fmla="*/ 359 h 482"/>
                    <a:gd name="T100" fmla="*/ 6 w 866"/>
                    <a:gd name="T101" fmla="*/ 328 h 482"/>
                    <a:gd name="T102" fmla="*/ 0 w 866"/>
                    <a:gd name="T103" fmla="*/ 299 h 482"/>
                    <a:gd name="T104" fmla="*/ 0 w 866"/>
                    <a:gd name="T105" fmla="*/ 280 h 482"/>
                    <a:gd name="T106" fmla="*/ 6 w 866"/>
                    <a:gd name="T107" fmla="*/ 255 h 482"/>
                    <a:gd name="T108" fmla="*/ 20 w 866"/>
                    <a:gd name="T109" fmla="*/ 231 h 482"/>
                    <a:gd name="T110" fmla="*/ 26 w 866"/>
                    <a:gd name="T111" fmla="*/ 189 h 482"/>
                    <a:gd name="T112" fmla="*/ 33 w 866"/>
                    <a:gd name="T113" fmla="*/ 140 h 482"/>
                    <a:gd name="T114" fmla="*/ 52 w 866"/>
                    <a:gd name="T115" fmla="*/ 11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6" h="482">
                      <a:moveTo>
                        <a:pt x="52" y="116"/>
                      </a:moveTo>
                      <a:lnTo>
                        <a:pt x="78" y="98"/>
                      </a:lnTo>
                      <a:lnTo>
                        <a:pt x="131" y="85"/>
                      </a:lnTo>
                      <a:lnTo>
                        <a:pt x="176" y="73"/>
                      </a:lnTo>
                      <a:lnTo>
                        <a:pt x="228" y="62"/>
                      </a:lnTo>
                      <a:lnTo>
                        <a:pt x="260" y="49"/>
                      </a:lnTo>
                      <a:lnTo>
                        <a:pt x="312" y="43"/>
                      </a:lnTo>
                      <a:lnTo>
                        <a:pt x="357" y="25"/>
                      </a:lnTo>
                      <a:lnTo>
                        <a:pt x="390" y="13"/>
                      </a:lnTo>
                      <a:lnTo>
                        <a:pt x="423" y="7"/>
                      </a:lnTo>
                      <a:lnTo>
                        <a:pt x="455" y="0"/>
                      </a:lnTo>
                      <a:lnTo>
                        <a:pt x="468" y="31"/>
                      </a:lnTo>
                      <a:lnTo>
                        <a:pt x="527" y="31"/>
                      </a:lnTo>
                      <a:lnTo>
                        <a:pt x="572" y="31"/>
                      </a:lnTo>
                      <a:lnTo>
                        <a:pt x="625" y="31"/>
                      </a:lnTo>
                      <a:lnTo>
                        <a:pt x="703" y="49"/>
                      </a:lnTo>
                      <a:lnTo>
                        <a:pt x="748" y="67"/>
                      </a:lnTo>
                      <a:lnTo>
                        <a:pt x="781" y="91"/>
                      </a:lnTo>
                      <a:lnTo>
                        <a:pt x="800" y="109"/>
                      </a:lnTo>
                      <a:lnTo>
                        <a:pt x="814" y="146"/>
                      </a:lnTo>
                      <a:lnTo>
                        <a:pt x="826" y="195"/>
                      </a:lnTo>
                      <a:lnTo>
                        <a:pt x="839" y="237"/>
                      </a:lnTo>
                      <a:lnTo>
                        <a:pt x="845" y="274"/>
                      </a:lnTo>
                      <a:lnTo>
                        <a:pt x="853" y="299"/>
                      </a:lnTo>
                      <a:lnTo>
                        <a:pt x="859" y="341"/>
                      </a:lnTo>
                      <a:lnTo>
                        <a:pt x="865" y="372"/>
                      </a:lnTo>
                      <a:lnTo>
                        <a:pt x="853" y="426"/>
                      </a:lnTo>
                      <a:lnTo>
                        <a:pt x="839" y="456"/>
                      </a:lnTo>
                      <a:lnTo>
                        <a:pt x="820" y="474"/>
                      </a:lnTo>
                      <a:lnTo>
                        <a:pt x="787" y="474"/>
                      </a:lnTo>
                      <a:lnTo>
                        <a:pt x="742" y="481"/>
                      </a:lnTo>
                      <a:lnTo>
                        <a:pt x="697" y="468"/>
                      </a:lnTo>
                      <a:lnTo>
                        <a:pt x="658" y="468"/>
                      </a:lnTo>
                      <a:lnTo>
                        <a:pt x="619" y="468"/>
                      </a:lnTo>
                      <a:lnTo>
                        <a:pt x="592" y="474"/>
                      </a:lnTo>
                      <a:lnTo>
                        <a:pt x="547" y="474"/>
                      </a:lnTo>
                      <a:lnTo>
                        <a:pt x="521" y="474"/>
                      </a:lnTo>
                      <a:lnTo>
                        <a:pt x="468" y="481"/>
                      </a:lnTo>
                      <a:lnTo>
                        <a:pt x="436" y="481"/>
                      </a:lnTo>
                      <a:lnTo>
                        <a:pt x="390" y="481"/>
                      </a:lnTo>
                      <a:lnTo>
                        <a:pt x="338" y="481"/>
                      </a:lnTo>
                      <a:lnTo>
                        <a:pt x="299" y="481"/>
                      </a:lnTo>
                      <a:lnTo>
                        <a:pt x="273" y="474"/>
                      </a:lnTo>
                      <a:lnTo>
                        <a:pt x="248" y="463"/>
                      </a:lnTo>
                      <a:lnTo>
                        <a:pt x="209" y="450"/>
                      </a:lnTo>
                      <a:lnTo>
                        <a:pt x="170" y="432"/>
                      </a:lnTo>
                      <a:lnTo>
                        <a:pt x="117" y="414"/>
                      </a:lnTo>
                      <a:lnTo>
                        <a:pt x="92" y="396"/>
                      </a:lnTo>
                      <a:lnTo>
                        <a:pt x="65" y="383"/>
                      </a:lnTo>
                      <a:lnTo>
                        <a:pt x="26" y="359"/>
                      </a:lnTo>
                      <a:lnTo>
                        <a:pt x="6" y="328"/>
                      </a:lnTo>
                      <a:lnTo>
                        <a:pt x="0" y="299"/>
                      </a:lnTo>
                      <a:lnTo>
                        <a:pt x="0" y="280"/>
                      </a:lnTo>
                      <a:lnTo>
                        <a:pt x="6" y="255"/>
                      </a:lnTo>
                      <a:lnTo>
                        <a:pt x="20" y="231"/>
                      </a:lnTo>
                      <a:lnTo>
                        <a:pt x="26" y="189"/>
                      </a:lnTo>
                      <a:lnTo>
                        <a:pt x="33" y="140"/>
                      </a:lnTo>
                      <a:lnTo>
                        <a:pt x="52" y="116"/>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6" name="Rectangle 43"/>
                <p:cNvSpPr>
                  <a:spLocks noChangeArrowheads="1"/>
                </p:cNvSpPr>
                <p:nvPr/>
              </p:nvSpPr>
              <p:spPr bwMode="auto">
                <a:xfrm>
                  <a:off x="582" y="2832"/>
                  <a:ext cx="14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I</a:t>
                  </a:r>
                </a:p>
              </p:txBody>
            </p:sp>
          </p:grpSp>
          <p:grpSp>
            <p:nvGrpSpPr>
              <p:cNvPr id="102" name="Group 44"/>
              <p:cNvGrpSpPr>
                <a:grpSpLocks/>
              </p:cNvGrpSpPr>
              <p:nvPr/>
            </p:nvGrpSpPr>
            <p:grpSpPr bwMode="auto">
              <a:xfrm>
                <a:off x="1978" y="2926"/>
                <a:ext cx="769" cy="456"/>
                <a:chOff x="3418" y="910"/>
                <a:chExt cx="769" cy="456"/>
              </a:xfrm>
            </p:grpSpPr>
            <p:sp>
              <p:nvSpPr>
                <p:cNvPr id="103" name="Freeform 45"/>
                <p:cNvSpPr>
                  <a:spLocks/>
                </p:cNvSpPr>
                <p:nvPr/>
              </p:nvSpPr>
              <p:spPr bwMode="auto">
                <a:xfrm>
                  <a:off x="3418" y="910"/>
                  <a:ext cx="769" cy="375"/>
                </a:xfrm>
                <a:custGeom>
                  <a:avLst/>
                  <a:gdLst>
                    <a:gd name="T0" fmla="*/ 85 w 812"/>
                    <a:gd name="T1" fmla="*/ 59 h 375"/>
                    <a:gd name="T2" fmla="*/ 101 w 812"/>
                    <a:gd name="T3" fmla="*/ 32 h 375"/>
                    <a:gd name="T4" fmla="*/ 128 w 812"/>
                    <a:gd name="T5" fmla="*/ 11 h 375"/>
                    <a:gd name="T6" fmla="*/ 155 w 812"/>
                    <a:gd name="T7" fmla="*/ 6 h 375"/>
                    <a:gd name="T8" fmla="*/ 176 w 812"/>
                    <a:gd name="T9" fmla="*/ 0 h 375"/>
                    <a:gd name="T10" fmla="*/ 197 w 812"/>
                    <a:gd name="T11" fmla="*/ 0 h 375"/>
                    <a:gd name="T12" fmla="*/ 235 w 812"/>
                    <a:gd name="T13" fmla="*/ 0 h 375"/>
                    <a:gd name="T14" fmla="*/ 277 w 812"/>
                    <a:gd name="T15" fmla="*/ 0 h 375"/>
                    <a:gd name="T16" fmla="*/ 299 w 812"/>
                    <a:gd name="T17" fmla="*/ 11 h 375"/>
                    <a:gd name="T18" fmla="*/ 325 w 812"/>
                    <a:gd name="T19" fmla="*/ 22 h 375"/>
                    <a:gd name="T20" fmla="*/ 384 w 812"/>
                    <a:gd name="T21" fmla="*/ 22 h 375"/>
                    <a:gd name="T22" fmla="*/ 427 w 812"/>
                    <a:gd name="T23" fmla="*/ 22 h 375"/>
                    <a:gd name="T24" fmla="*/ 443 w 812"/>
                    <a:gd name="T25" fmla="*/ 22 h 375"/>
                    <a:gd name="T26" fmla="*/ 443 w 812"/>
                    <a:gd name="T27" fmla="*/ 32 h 375"/>
                    <a:gd name="T28" fmla="*/ 459 w 812"/>
                    <a:gd name="T29" fmla="*/ 43 h 375"/>
                    <a:gd name="T30" fmla="*/ 496 w 812"/>
                    <a:gd name="T31" fmla="*/ 43 h 375"/>
                    <a:gd name="T32" fmla="*/ 528 w 812"/>
                    <a:gd name="T33" fmla="*/ 48 h 375"/>
                    <a:gd name="T34" fmla="*/ 581 w 812"/>
                    <a:gd name="T35" fmla="*/ 48 h 375"/>
                    <a:gd name="T36" fmla="*/ 608 w 812"/>
                    <a:gd name="T37" fmla="*/ 64 h 375"/>
                    <a:gd name="T38" fmla="*/ 683 w 812"/>
                    <a:gd name="T39" fmla="*/ 86 h 375"/>
                    <a:gd name="T40" fmla="*/ 720 w 812"/>
                    <a:gd name="T41" fmla="*/ 102 h 375"/>
                    <a:gd name="T42" fmla="*/ 741 w 812"/>
                    <a:gd name="T43" fmla="*/ 118 h 375"/>
                    <a:gd name="T44" fmla="*/ 752 w 812"/>
                    <a:gd name="T45" fmla="*/ 144 h 375"/>
                    <a:gd name="T46" fmla="*/ 757 w 812"/>
                    <a:gd name="T47" fmla="*/ 155 h 375"/>
                    <a:gd name="T48" fmla="*/ 779 w 812"/>
                    <a:gd name="T49" fmla="*/ 187 h 375"/>
                    <a:gd name="T50" fmla="*/ 805 w 812"/>
                    <a:gd name="T51" fmla="*/ 214 h 375"/>
                    <a:gd name="T52" fmla="*/ 811 w 812"/>
                    <a:gd name="T53" fmla="*/ 240 h 375"/>
                    <a:gd name="T54" fmla="*/ 811 w 812"/>
                    <a:gd name="T55" fmla="*/ 262 h 375"/>
                    <a:gd name="T56" fmla="*/ 811 w 812"/>
                    <a:gd name="T57" fmla="*/ 294 h 375"/>
                    <a:gd name="T58" fmla="*/ 795 w 812"/>
                    <a:gd name="T59" fmla="*/ 315 h 375"/>
                    <a:gd name="T60" fmla="*/ 768 w 812"/>
                    <a:gd name="T61" fmla="*/ 336 h 375"/>
                    <a:gd name="T62" fmla="*/ 736 w 812"/>
                    <a:gd name="T63" fmla="*/ 347 h 375"/>
                    <a:gd name="T64" fmla="*/ 688 w 812"/>
                    <a:gd name="T65" fmla="*/ 363 h 375"/>
                    <a:gd name="T66" fmla="*/ 651 w 812"/>
                    <a:gd name="T67" fmla="*/ 368 h 375"/>
                    <a:gd name="T68" fmla="*/ 624 w 812"/>
                    <a:gd name="T69" fmla="*/ 374 h 375"/>
                    <a:gd name="T70" fmla="*/ 581 w 812"/>
                    <a:gd name="T71" fmla="*/ 374 h 375"/>
                    <a:gd name="T72" fmla="*/ 528 w 812"/>
                    <a:gd name="T73" fmla="*/ 363 h 375"/>
                    <a:gd name="T74" fmla="*/ 448 w 812"/>
                    <a:gd name="T75" fmla="*/ 352 h 375"/>
                    <a:gd name="T76" fmla="*/ 389 w 812"/>
                    <a:gd name="T77" fmla="*/ 342 h 375"/>
                    <a:gd name="T78" fmla="*/ 293 w 812"/>
                    <a:gd name="T79" fmla="*/ 331 h 375"/>
                    <a:gd name="T80" fmla="*/ 213 w 812"/>
                    <a:gd name="T81" fmla="*/ 331 h 375"/>
                    <a:gd name="T82" fmla="*/ 165 w 812"/>
                    <a:gd name="T83" fmla="*/ 326 h 375"/>
                    <a:gd name="T84" fmla="*/ 123 w 812"/>
                    <a:gd name="T85" fmla="*/ 315 h 375"/>
                    <a:gd name="T86" fmla="*/ 91 w 812"/>
                    <a:gd name="T87" fmla="*/ 310 h 375"/>
                    <a:gd name="T88" fmla="*/ 48 w 812"/>
                    <a:gd name="T89" fmla="*/ 304 h 375"/>
                    <a:gd name="T90" fmla="*/ 21 w 812"/>
                    <a:gd name="T91" fmla="*/ 304 h 375"/>
                    <a:gd name="T92" fmla="*/ 11 w 812"/>
                    <a:gd name="T93" fmla="*/ 294 h 375"/>
                    <a:gd name="T94" fmla="*/ 0 w 812"/>
                    <a:gd name="T95" fmla="*/ 278 h 375"/>
                    <a:gd name="T96" fmla="*/ 11 w 812"/>
                    <a:gd name="T97" fmla="*/ 246 h 375"/>
                    <a:gd name="T98" fmla="*/ 27 w 812"/>
                    <a:gd name="T99" fmla="*/ 203 h 375"/>
                    <a:gd name="T100" fmla="*/ 37 w 812"/>
                    <a:gd name="T101" fmla="*/ 150 h 375"/>
                    <a:gd name="T102" fmla="*/ 53 w 812"/>
                    <a:gd name="T103" fmla="*/ 112 h 375"/>
                    <a:gd name="T104" fmla="*/ 85 w 812"/>
                    <a:gd name="T105" fmla="*/ 5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2" h="375">
                      <a:moveTo>
                        <a:pt x="85" y="59"/>
                      </a:moveTo>
                      <a:lnTo>
                        <a:pt x="101" y="32"/>
                      </a:lnTo>
                      <a:lnTo>
                        <a:pt x="128" y="11"/>
                      </a:lnTo>
                      <a:lnTo>
                        <a:pt x="155" y="6"/>
                      </a:lnTo>
                      <a:lnTo>
                        <a:pt x="176" y="0"/>
                      </a:lnTo>
                      <a:lnTo>
                        <a:pt x="197" y="0"/>
                      </a:lnTo>
                      <a:lnTo>
                        <a:pt x="235" y="0"/>
                      </a:lnTo>
                      <a:lnTo>
                        <a:pt x="277" y="0"/>
                      </a:lnTo>
                      <a:lnTo>
                        <a:pt x="299" y="11"/>
                      </a:lnTo>
                      <a:lnTo>
                        <a:pt x="325" y="22"/>
                      </a:lnTo>
                      <a:lnTo>
                        <a:pt x="384" y="22"/>
                      </a:lnTo>
                      <a:lnTo>
                        <a:pt x="427" y="22"/>
                      </a:lnTo>
                      <a:lnTo>
                        <a:pt x="443" y="22"/>
                      </a:lnTo>
                      <a:lnTo>
                        <a:pt x="443" y="32"/>
                      </a:lnTo>
                      <a:lnTo>
                        <a:pt x="459" y="43"/>
                      </a:lnTo>
                      <a:lnTo>
                        <a:pt x="496" y="43"/>
                      </a:lnTo>
                      <a:lnTo>
                        <a:pt x="528" y="48"/>
                      </a:lnTo>
                      <a:lnTo>
                        <a:pt x="581" y="48"/>
                      </a:lnTo>
                      <a:lnTo>
                        <a:pt x="608" y="64"/>
                      </a:lnTo>
                      <a:lnTo>
                        <a:pt x="683" y="86"/>
                      </a:lnTo>
                      <a:lnTo>
                        <a:pt x="720" y="102"/>
                      </a:lnTo>
                      <a:lnTo>
                        <a:pt x="741" y="118"/>
                      </a:lnTo>
                      <a:lnTo>
                        <a:pt x="752" y="144"/>
                      </a:lnTo>
                      <a:lnTo>
                        <a:pt x="757" y="155"/>
                      </a:lnTo>
                      <a:lnTo>
                        <a:pt x="779" y="187"/>
                      </a:lnTo>
                      <a:lnTo>
                        <a:pt x="805" y="214"/>
                      </a:lnTo>
                      <a:lnTo>
                        <a:pt x="811" y="240"/>
                      </a:lnTo>
                      <a:lnTo>
                        <a:pt x="811" y="262"/>
                      </a:lnTo>
                      <a:lnTo>
                        <a:pt x="811" y="294"/>
                      </a:lnTo>
                      <a:lnTo>
                        <a:pt x="795" y="315"/>
                      </a:lnTo>
                      <a:lnTo>
                        <a:pt x="768" y="336"/>
                      </a:lnTo>
                      <a:lnTo>
                        <a:pt x="736" y="347"/>
                      </a:lnTo>
                      <a:lnTo>
                        <a:pt x="688" y="363"/>
                      </a:lnTo>
                      <a:lnTo>
                        <a:pt x="651" y="368"/>
                      </a:lnTo>
                      <a:lnTo>
                        <a:pt x="624" y="374"/>
                      </a:lnTo>
                      <a:lnTo>
                        <a:pt x="581" y="374"/>
                      </a:lnTo>
                      <a:lnTo>
                        <a:pt x="528" y="363"/>
                      </a:lnTo>
                      <a:lnTo>
                        <a:pt x="448" y="352"/>
                      </a:lnTo>
                      <a:lnTo>
                        <a:pt x="389" y="342"/>
                      </a:lnTo>
                      <a:lnTo>
                        <a:pt x="293" y="331"/>
                      </a:lnTo>
                      <a:lnTo>
                        <a:pt x="213" y="331"/>
                      </a:lnTo>
                      <a:lnTo>
                        <a:pt x="165" y="326"/>
                      </a:lnTo>
                      <a:lnTo>
                        <a:pt x="123" y="315"/>
                      </a:lnTo>
                      <a:lnTo>
                        <a:pt x="91" y="310"/>
                      </a:lnTo>
                      <a:lnTo>
                        <a:pt x="48" y="304"/>
                      </a:lnTo>
                      <a:lnTo>
                        <a:pt x="21" y="304"/>
                      </a:lnTo>
                      <a:lnTo>
                        <a:pt x="11" y="294"/>
                      </a:lnTo>
                      <a:lnTo>
                        <a:pt x="0" y="278"/>
                      </a:lnTo>
                      <a:lnTo>
                        <a:pt x="11" y="246"/>
                      </a:lnTo>
                      <a:lnTo>
                        <a:pt x="27" y="203"/>
                      </a:lnTo>
                      <a:lnTo>
                        <a:pt x="37" y="150"/>
                      </a:lnTo>
                      <a:lnTo>
                        <a:pt x="53" y="112"/>
                      </a:lnTo>
                      <a:lnTo>
                        <a:pt x="85" y="59"/>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4" name="Rectangle 46"/>
                <p:cNvSpPr>
                  <a:spLocks noChangeArrowheads="1"/>
                </p:cNvSpPr>
                <p:nvPr/>
              </p:nvSpPr>
              <p:spPr bwMode="auto">
                <a:xfrm>
                  <a:off x="3607" y="1200"/>
                  <a:ext cx="188"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a:latin typeface="Times New Roman" pitchFamily="18" charset="0"/>
                    </a:rPr>
                    <a:t>II</a:t>
                  </a:r>
                </a:p>
              </p:txBody>
            </p:sp>
          </p:grpSp>
        </p:grpSp>
        <p:grpSp>
          <p:nvGrpSpPr>
            <p:cNvPr id="97" name="Group 47"/>
            <p:cNvGrpSpPr>
              <a:grpSpLocks/>
            </p:cNvGrpSpPr>
            <p:nvPr/>
          </p:nvGrpSpPr>
          <p:grpSpPr bwMode="auto">
            <a:xfrm>
              <a:off x="2210075" y="2061676"/>
              <a:ext cx="2083513" cy="898906"/>
              <a:chOff x="1392" y="1728"/>
              <a:chExt cx="1208" cy="440"/>
            </a:xfrm>
          </p:grpSpPr>
          <p:sp>
            <p:nvSpPr>
              <p:cNvPr id="98" name="Line 48"/>
              <p:cNvSpPr>
                <a:spLocks noChangeShapeType="1"/>
              </p:cNvSpPr>
              <p:nvPr/>
            </p:nvSpPr>
            <p:spPr bwMode="auto">
              <a:xfrm rot="2338586" flipH="1">
                <a:off x="1392" y="1728"/>
                <a:ext cx="277" cy="440"/>
              </a:xfrm>
              <a:prstGeom prst="line">
                <a:avLst/>
              </a:prstGeom>
              <a:noFill/>
              <a:ln w="25400">
                <a:solidFill>
                  <a:schemeClr val="accent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 name="Rectangle 49"/>
              <p:cNvSpPr>
                <a:spLocks noChangeArrowheads="1"/>
              </p:cNvSpPr>
              <p:nvPr/>
            </p:nvSpPr>
            <p:spPr bwMode="auto">
              <a:xfrm>
                <a:off x="1806" y="1728"/>
                <a:ext cx="79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1600" dirty="0">
                    <a:latin typeface="Times New Roman" pitchFamily="18" charset="0"/>
                  </a:rPr>
                  <a:t>Cluster border</a:t>
                </a:r>
              </a:p>
            </p:txBody>
          </p:sp>
        </p:grpSp>
      </p:grpSp>
    </p:spTree>
    <p:extLst>
      <p:ext uri="{BB962C8B-B14F-4D97-AF65-F5344CB8AC3E}">
        <p14:creationId xmlns:p14="http://schemas.microsoft.com/office/powerpoint/2010/main" val="19189006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 to="" calcmode="lin" valueType="num">
                                      <p:cBhvr>
                                        <p:cTn id="17" dur="1" fill="hold"/>
                                        <p:tgtEl>
                                          <p:spTgt spid="10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K-means Clustering</a:t>
            </a:r>
            <a:endParaRPr lang="en-US" dirty="0"/>
          </a:p>
        </p:txBody>
      </p:sp>
      <p:pic>
        <p:nvPicPr>
          <p:cNvPr id="17410"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46325" y="2815977"/>
            <a:ext cx="3703638" cy="2083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10"/>
          <p:cNvSpPr/>
          <p:nvPr/>
        </p:nvSpPr>
        <p:spPr>
          <a:xfrm>
            <a:off x="7848600" y="3657600"/>
            <a:ext cx="20955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a:t>
            </a:r>
          </a:p>
        </p:txBody>
      </p:sp>
      <p:sp>
        <p:nvSpPr>
          <p:cNvPr id="3" name="Text Placeholder 2"/>
          <p:cNvSpPr>
            <a:spLocks noGrp="1"/>
          </p:cNvSpPr>
          <p:nvPr>
            <p:ph type="body" idx="1"/>
          </p:nvPr>
        </p:nvSpPr>
        <p:spPr/>
        <p:txBody>
          <a:bodyPr/>
          <a:lstStyle/>
          <a:p>
            <a:r>
              <a:rPr lang="en-GB" dirty="0"/>
              <a:t>Save Box</a:t>
            </a:r>
          </a:p>
        </p:txBody>
      </p:sp>
      <p:pic>
        <p:nvPicPr>
          <p:cNvPr id="18434"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1029903" y="2505076"/>
            <a:ext cx="5020060" cy="2762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3"/>
          </p:nvPr>
        </p:nvSpPr>
        <p:spPr/>
        <p:txBody>
          <a:bodyPr/>
          <a:lstStyle/>
          <a:p>
            <a:r>
              <a:rPr lang="en-GB" dirty="0"/>
              <a:t>Options Box</a:t>
            </a:r>
          </a:p>
        </p:txBody>
      </p:sp>
      <p:pic>
        <p:nvPicPr>
          <p:cNvPr id="18435"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2505075"/>
            <a:ext cx="4640346" cy="2761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K-means Clustering</a:t>
            </a:r>
            <a:endParaRPr lang="en-US" dirty="0"/>
          </a:p>
        </p:txBody>
      </p:sp>
      <p:pic>
        <p:nvPicPr>
          <p:cNvPr id="19459"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42470" y="1846264"/>
            <a:ext cx="715151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To Show More Decimal Places</a:t>
            </a:r>
          </a:p>
        </p:txBody>
      </p:sp>
      <p:pic>
        <p:nvPicPr>
          <p:cNvPr id="20483" name="Picture 3"/>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416969" y="2490789"/>
            <a:ext cx="356235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342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Final Clusters</a:t>
            </a:r>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743200" y="2133600"/>
            <a:ext cx="6795396" cy="257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5376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4000" dirty="0"/>
              <a:t>What can you infer from this table?</a:t>
            </a:r>
          </a:p>
        </p:txBody>
      </p:sp>
      <p:pic>
        <p:nvPicPr>
          <p:cNvPr id="2150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05000" y="1676400"/>
            <a:ext cx="8415832"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482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K-Means: Turn On Split File</a:t>
            </a:r>
          </a:p>
        </p:txBody>
      </p:sp>
      <p:pic>
        <p:nvPicPr>
          <p:cNvPr id="2867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tretch>
            <a:fillRect/>
          </a:stretch>
        </p:blipFill>
        <p:spPr bwMode="auto">
          <a:xfrm>
            <a:off x="2369256" y="2828877"/>
            <a:ext cx="3657776" cy="205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tretch>
            <a:fillRect/>
          </a:stretch>
        </p:blipFill>
        <p:spPr bwMode="auto">
          <a:xfrm>
            <a:off x="6188075" y="2816425"/>
            <a:ext cx="3702050" cy="20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Overall Means</a:t>
            </a:r>
          </a:p>
        </p:txBody>
      </p:sp>
      <p:pic>
        <p:nvPicPr>
          <p:cNvPr id="11161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346325" y="3038795"/>
            <a:ext cx="3703638" cy="163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6" name="Picture 2"/>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188075" y="3232640"/>
            <a:ext cx="3702050" cy="1249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7410735" y="3200400"/>
            <a:ext cx="457200" cy="1295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7436893" y="3200400"/>
            <a:ext cx="0" cy="1295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7408461" y="3199263"/>
            <a:ext cx="990600" cy="1295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2899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Compare Clustering Output</a:t>
            </a:r>
          </a:p>
        </p:txBody>
      </p:sp>
      <p:sp>
        <p:nvSpPr>
          <p:cNvPr id="19" name="Text Placeholder 18"/>
          <p:cNvSpPr>
            <a:spLocks noGrp="1"/>
          </p:cNvSpPr>
          <p:nvPr>
            <p:ph type="body" idx="1"/>
          </p:nvPr>
        </p:nvSpPr>
        <p:spPr/>
        <p:txBody>
          <a:bodyPr/>
          <a:lstStyle/>
          <a:p>
            <a:r>
              <a:rPr lang="en-US" dirty="0"/>
              <a:t>Average Linkage</a:t>
            </a:r>
          </a:p>
        </p:txBody>
      </p:sp>
      <p:pic>
        <p:nvPicPr>
          <p:cNvPr id="124930"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2371334" y="3147298"/>
            <a:ext cx="3653620" cy="2157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Placeholder 19"/>
          <p:cNvSpPr>
            <a:spLocks noGrp="1"/>
          </p:cNvSpPr>
          <p:nvPr>
            <p:ph type="body" sz="quarter" idx="3"/>
          </p:nvPr>
        </p:nvSpPr>
        <p:spPr/>
        <p:txBody>
          <a:bodyPr/>
          <a:lstStyle/>
          <a:p>
            <a:r>
              <a:rPr lang="en-US" dirty="0"/>
              <a:t>K-means</a:t>
            </a:r>
          </a:p>
        </p:txBody>
      </p:sp>
      <p:pic>
        <p:nvPicPr>
          <p:cNvPr id="124932" name="Picture 4"/>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210212" y="3608675"/>
            <a:ext cx="3657776" cy="123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75" name="Rectangle 79"/>
          <p:cNvSpPr>
            <a:spLocks noGrp="1" noRot="1" noChangeArrowheads="1"/>
          </p:cNvSpPr>
          <p:nvPr>
            <p:ph type="title"/>
          </p:nvPr>
        </p:nvSpPr>
        <p:spPr>
          <a:xfrm>
            <a:off x="2256631" y="410407"/>
            <a:ext cx="7543800" cy="619068"/>
          </a:xfrm>
        </p:spPr>
        <p:txBody>
          <a:bodyPr>
            <a:normAutofit fontScale="90000"/>
          </a:bodyPr>
          <a:lstStyle/>
          <a:p>
            <a:r>
              <a:rPr lang="en-US" altLang="en-US" sz="4000" dirty="0"/>
              <a:t>Segmentation (for Carpet Fibers)</a:t>
            </a:r>
          </a:p>
        </p:txBody>
      </p:sp>
      <p:sp>
        <p:nvSpPr>
          <p:cNvPr id="88" name="Rectangle 18"/>
          <p:cNvSpPr>
            <a:spLocks noChangeArrowheads="1"/>
          </p:cNvSpPr>
          <p:nvPr/>
        </p:nvSpPr>
        <p:spPr bwMode="auto">
          <a:xfrm>
            <a:off x="1997076" y="4024282"/>
            <a:ext cx="2224904" cy="1891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marL="387350" indent="-387350">
              <a:defRPr sz="2400">
                <a:solidFill>
                  <a:schemeClr val="tx1"/>
                </a:solidFill>
                <a:latin typeface="Times New Roman" pitchFamily="18" charset="0"/>
              </a:defRPr>
            </a:lvl1pPr>
            <a:lvl2pPr marL="577850">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90000"/>
              </a:lnSpc>
            </a:pPr>
            <a:r>
              <a:rPr lang="en-US" altLang="en-US" sz="1400" dirty="0">
                <a:latin typeface="+mn-lt"/>
              </a:rPr>
              <a:t>A,B,C,D:</a:t>
            </a:r>
          </a:p>
          <a:p>
            <a:pPr>
              <a:lnSpc>
                <a:spcPct val="90000"/>
              </a:lnSpc>
            </a:pPr>
            <a:r>
              <a:rPr lang="en-US" altLang="en-US" sz="1400" dirty="0">
                <a:latin typeface="+mn-lt"/>
              </a:rPr>
              <a:t>  Location of </a:t>
            </a:r>
          </a:p>
          <a:p>
            <a:pPr>
              <a:lnSpc>
                <a:spcPct val="90000"/>
              </a:lnSpc>
              <a:spcAft>
                <a:spcPct val="75000"/>
              </a:spcAft>
            </a:pPr>
            <a:r>
              <a:rPr lang="en-US" altLang="en-US" sz="1400" dirty="0">
                <a:latin typeface="+mn-lt"/>
              </a:rPr>
              <a:t>  segment centers.</a:t>
            </a:r>
          </a:p>
          <a:p>
            <a:pPr>
              <a:lnSpc>
                <a:spcPct val="90000"/>
              </a:lnSpc>
              <a:spcAft>
                <a:spcPct val="25000"/>
              </a:spcAft>
            </a:pPr>
            <a:r>
              <a:rPr lang="en-US" altLang="en-US" sz="1400" dirty="0">
                <a:latin typeface="+mn-lt"/>
              </a:rPr>
              <a:t>Typical members:</a:t>
            </a:r>
          </a:p>
          <a:p>
            <a:pPr>
              <a:lnSpc>
                <a:spcPct val="90000"/>
              </a:lnSpc>
              <a:spcAft>
                <a:spcPct val="5000"/>
              </a:spcAft>
            </a:pPr>
            <a:r>
              <a:rPr lang="en-US" altLang="en-US" sz="1400" dirty="0">
                <a:latin typeface="+mn-lt"/>
              </a:rPr>
              <a:t>  A:	Heavy traffic / Inside</a:t>
            </a:r>
          </a:p>
          <a:p>
            <a:pPr>
              <a:lnSpc>
                <a:spcPct val="90000"/>
              </a:lnSpc>
              <a:spcAft>
                <a:spcPct val="5000"/>
              </a:spcAft>
            </a:pPr>
            <a:r>
              <a:rPr lang="en-US" altLang="en-US" sz="1400" dirty="0">
                <a:latin typeface="+mn-lt"/>
              </a:rPr>
              <a:t>  B:	Light traffic / Inside</a:t>
            </a:r>
          </a:p>
          <a:p>
            <a:pPr>
              <a:lnSpc>
                <a:spcPct val="90000"/>
              </a:lnSpc>
              <a:spcAft>
                <a:spcPct val="5000"/>
              </a:spcAft>
            </a:pPr>
            <a:r>
              <a:rPr lang="en-US" altLang="en-US" sz="1400" dirty="0">
                <a:latin typeface="+mn-lt"/>
              </a:rPr>
              <a:t>  C:	Heavy traffic / Outside</a:t>
            </a:r>
          </a:p>
          <a:p>
            <a:pPr>
              <a:lnSpc>
                <a:spcPct val="90000"/>
              </a:lnSpc>
              <a:spcAft>
                <a:spcPct val="25000"/>
              </a:spcAft>
            </a:pPr>
            <a:r>
              <a:rPr lang="en-US" altLang="en-US" sz="1400" dirty="0">
                <a:latin typeface="+mn-lt"/>
              </a:rPr>
              <a:t>  D:	Light traffic / Outside</a:t>
            </a:r>
          </a:p>
        </p:txBody>
      </p:sp>
      <p:sp>
        <p:nvSpPr>
          <p:cNvPr id="89" name="Rectangle 25"/>
          <p:cNvSpPr>
            <a:spLocks noChangeArrowheads="1"/>
          </p:cNvSpPr>
          <p:nvPr/>
        </p:nvSpPr>
        <p:spPr bwMode="auto">
          <a:xfrm>
            <a:off x="2793231" y="2858295"/>
            <a:ext cx="1550168"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b="1" dirty="0"/>
              <a:t>Strength</a:t>
            </a:r>
            <a:endParaRPr lang="en-US" altLang="en-US" sz="2400" dirty="0"/>
          </a:p>
          <a:p>
            <a:pPr algn="ctr"/>
            <a:r>
              <a:rPr lang="en-US" altLang="en-US" sz="2000" dirty="0"/>
              <a:t>(Importance)</a:t>
            </a:r>
          </a:p>
        </p:txBody>
      </p:sp>
      <p:sp>
        <p:nvSpPr>
          <p:cNvPr id="90" name="Freeform 29"/>
          <p:cNvSpPr>
            <a:spLocks/>
          </p:cNvSpPr>
          <p:nvPr/>
        </p:nvSpPr>
        <p:spPr bwMode="auto">
          <a:xfrm>
            <a:off x="4876797" y="2024857"/>
            <a:ext cx="1465263" cy="1468438"/>
          </a:xfrm>
          <a:custGeom>
            <a:avLst/>
            <a:gdLst>
              <a:gd name="T0" fmla="*/ 25 w 923"/>
              <a:gd name="T1" fmla="*/ 287 h 925"/>
              <a:gd name="T2" fmla="*/ 25 w 923"/>
              <a:gd name="T3" fmla="*/ 377 h 925"/>
              <a:gd name="T4" fmla="*/ 25 w 923"/>
              <a:gd name="T5" fmla="*/ 455 h 925"/>
              <a:gd name="T6" fmla="*/ 13 w 923"/>
              <a:gd name="T7" fmla="*/ 533 h 925"/>
              <a:gd name="T8" fmla="*/ 0 w 923"/>
              <a:gd name="T9" fmla="*/ 624 h 925"/>
              <a:gd name="T10" fmla="*/ 0 w 923"/>
              <a:gd name="T11" fmla="*/ 689 h 925"/>
              <a:gd name="T12" fmla="*/ 0 w 923"/>
              <a:gd name="T13" fmla="*/ 755 h 925"/>
              <a:gd name="T14" fmla="*/ 51 w 923"/>
              <a:gd name="T15" fmla="*/ 833 h 925"/>
              <a:gd name="T16" fmla="*/ 127 w 923"/>
              <a:gd name="T17" fmla="*/ 884 h 925"/>
              <a:gd name="T18" fmla="*/ 204 w 923"/>
              <a:gd name="T19" fmla="*/ 898 h 925"/>
              <a:gd name="T20" fmla="*/ 268 w 923"/>
              <a:gd name="T21" fmla="*/ 924 h 925"/>
              <a:gd name="T22" fmla="*/ 345 w 923"/>
              <a:gd name="T23" fmla="*/ 924 h 925"/>
              <a:gd name="T24" fmla="*/ 410 w 923"/>
              <a:gd name="T25" fmla="*/ 884 h 925"/>
              <a:gd name="T26" fmla="*/ 499 w 923"/>
              <a:gd name="T27" fmla="*/ 833 h 925"/>
              <a:gd name="T28" fmla="*/ 551 w 923"/>
              <a:gd name="T29" fmla="*/ 794 h 925"/>
              <a:gd name="T30" fmla="*/ 614 w 923"/>
              <a:gd name="T31" fmla="*/ 741 h 925"/>
              <a:gd name="T32" fmla="*/ 704 w 923"/>
              <a:gd name="T33" fmla="*/ 767 h 925"/>
              <a:gd name="T34" fmla="*/ 781 w 923"/>
              <a:gd name="T35" fmla="*/ 755 h 925"/>
              <a:gd name="T36" fmla="*/ 858 w 923"/>
              <a:gd name="T37" fmla="*/ 689 h 925"/>
              <a:gd name="T38" fmla="*/ 883 w 923"/>
              <a:gd name="T39" fmla="*/ 624 h 925"/>
              <a:gd name="T40" fmla="*/ 922 w 923"/>
              <a:gd name="T41" fmla="*/ 546 h 925"/>
              <a:gd name="T42" fmla="*/ 922 w 923"/>
              <a:gd name="T43" fmla="*/ 481 h 925"/>
              <a:gd name="T44" fmla="*/ 922 w 923"/>
              <a:gd name="T45" fmla="*/ 403 h 925"/>
              <a:gd name="T46" fmla="*/ 908 w 923"/>
              <a:gd name="T47" fmla="*/ 326 h 925"/>
              <a:gd name="T48" fmla="*/ 883 w 923"/>
              <a:gd name="T49" fmla="*/ 260 h 925"/>
              <a:gd name="T50" fmla="*/ 858 w 923"/>
              <a:gd name="T51" fmla="*/ 182 h 925"/>
              <a:gd name="T52" fmla="*/ 806 w 923"/>
              <a:gd name="T53" fmla="*/ 130 h 925"/>
              <a:gd name="T54" fmla="*/ 729 w 923"/>
              <a:gd name="T55" fmla="*/ 91 h 925"/>
              <a:gd name="T56" fmla="*/ 665 w 923"/>
              <a:gd name="T57" fmla="*/ 78 h 925"/>
              <a:gd name="T58" fmla="*/ 588 w 923"/>
              <a:gd name="T59" fmla="*/ 13 h 925"/>
              <a:gd name="T60" fmla="*/ 499 w 923"/>
              <a:gd name="T61" fmla="*/ 0 h 925"/>
              <a:gd name="T62" fmla="*/ 410 w 923"/>
              <a:gd name="T63" fmla="*/ 13 h 925"/>
              <a:gd name="T64" fmla="*/ 345 w 923"/>
              <a:gd name="T65" fmla="*/ 13 h 925"/>
              <a:gd name="T66" fmla="*/ 230 w 923"/>
              <a:gd name="T67" fmla="*/ 52 h 925"/>
              <a:gd name="T68" fmla="*/ 166 w 923"/>
              <a:gd name="T69" fmla="*/ 104 h 925"/>
              <a:gd name="T70" fmla="*/ 76 w 923"/>
              <a:gd name="T71" fmla="*/ 156 h 925"/>
              <a:gd name="T72" fmla="*/ 54 w 923"/>
              <a:gd name="T73" fmla="*/ 232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3" h="925">
                <a:moveTo>
                  <a:pt x="54" y="232"/>
                </a:moveTo>
                <a:lnTo>
                  <a:pt x="25" y="287"/>
                </a:lnTo>
                <a:lnTo>
                  <a:pt x="25" y="338"/>
                </a:lnTo>
                <a:lnTo>
                  <a:pt x="25" y="377"/>
                </a:lnTo>
                <a:lnTo>
                  <a:pt x="25" y="416"/>
                </a:lnTo>
                <a:lnTo>
                  <a:pt x="25" y="455"/>
                </a:lnTo>
                <a:lnTo>
                  <a:pt x="13" y="494"/>
                </a:lnTo>
                <a:lnTo>
                  <a:pt x="13" y="533"/>
                </a:lnTo>
                <a:lnTo>
                  <a:pt x="0" y="573"/>
                </a:lnTo>
                <a:lnTo>
                  <a:pt x="0" y="624"/>
                </a:lnTo>
                <a:lnTo>
                  <a:pt x="0" y="651"/>
                </a:lnTo>
                <a:lnTo>
                  <a:pt x="0" y="689"/>
                </a:lnTo>
                <a:lnTo>
                  <a:pt x="0" y="716"/>
                </a:lnTo>
                <a:lnTo>
                  <a:pt x="0" y="755"/>
                </a:lnTo>
                <a:lnTo>
                  <a:pt x="25" y="794"/>
                </a:lnTo>
                <a:lnTo>
                  <a:pt x="51" y="833"/>
                </a:lnTo>
                <a:lnTo>
                  <a:pt x="90" y="859"/>
                </a:lnTo>
                <a:lnTo>
                  <a:pt x="127" y="884"/>
                </a:lnTo>
                <a:lnTo>
                  <a:pt x="153" y="898"/>
                </a:lnTo>
                <a:lnTo>
                  <a:pt x="204" y="898"/>
                </a:lnTo>
                <a:lnTo>
                  <a:pt x="230" y="910"/>
                </a:lnTo>
                <a:lnTo>
                  <a:pt x="268" y="924"/>
                </a:lnTo>
                <a:lnTo>
                  <a:pt x="294" y="924"/>
                </a:lnTo>
                <a:lnTo>
                  <a:pt x="345" y="924"/>
                </a:lnTo>
                <a:lnTo>
                  <a:pt x="371" y="910"/>
                </a:lnTo>
                <a:lnTo>
                  <a:pt x="410" y="884"/>
                </a:lnTo>
                <a:lnTo>
                  <a:pt x="461" y="859"/>
                </a:lnTo>
                <a:lnTo>
                  <a:pt x="499" y="833"/>
                </a:lnTo>
                <a:lnTo>
                  <a:pt x="524" y="806"/>
                </a:lnTo>
                <a:lnTo>
                  <a:pt x="551" y="794"/>
                </a:lnTo>
                <a:lnTo>
                  <a:pt x="576" y="767"/>
                </a:lnTo>
                <a:lnTo>
                  <a:pt x="614" y="741"/>
                </a:lnTo>
                <a:lnTo>
                  <a:pt x="665" y="741"/>
                </a:lnTo>
                <a:lnTo>
                  <a:pt x="704" y="767"/>
                </a:lnTo>
                <a:lnTo>
                  <a:pt x="742" y="755"/>
                </a:lnTo>
                <a:lnTo>
                  <a:pt x="781" y="755"/>
                </a:lnTo>
                <a:lnTo>
                  <a:pt x="819" y="728"/>
                </a:lnTo>
                <a:lnTo>
                  <a:pt x="858" y="689"/>
                </a:lnTo>
                <a:lnTo>
                  <a:pt x="883" y="651"/>
                </a:lnTo>
                <a:lnTo>
                  <a:pt x="883" y="624"/>
                </a:lnTo>
                <a:lnTo>
                  <a:pt x="908" y="585"/>
                </a:lnTo>
                <a:lnTo>
                  <a:pt x="922" y="546"/>
                </a:lnTo>
                <a:lnTo>
                  <a:pt x="922" y="508"/>
                </a:lnTo>
                <a:lnTo>
                  <a:pt x="922" y="481"/>
                </a:lnTo>
                <a:lnTo>
                  <a:pt x="922" y="442"/>
                </a:lnTo>
                <a:lnTo>
                  <a:pt x="922" y="403"/>
                </a:lnTo>
                <a:lnTo>
                  <a:pt x="922" y="364"/>
                </a:lnTo>
                <a:lnTo>
                  <a:pt x="908" y="326"/>
                </a:lnTo>
                <a:lnTo>
                  <a:pt x="908" y="299"/>
                </a:lnTo>
                <a:lnTo>
                  <a:pt x="883" y="260"/>
                </a:lnTo>
                <a:lnTo>
                  <a:pt x="870" y="221"/>
                </a:lnTo>
                <a:lnTo>
                  <a:pt x="858" y="182"/>
                </a:lnTo>
                <a:lnTo>
                  <a:pt x="832" y="143"/>
                </a:lnTo>
                <a:lnTo>
                  <a:pt x="806" y="130"/>
                </a:lnTo>
                <a:lnTo>
                  <a:pt x="768" y="104"/>
                </a:lnTo>
                <a:lnTo>
                  <a:pt x="729" y="91"/>
                </a:lnTo>
                <a:lnTo>
                  <a:pt x="691" y="78"/>
                </a:lnTo>
                <a:lnTo>
                  <a:pt x="665" y="78"/>
                </a:lnTo>
                <a:lnTo>
                  <a:pt x="627" y="52"/>
                </a:lnTo>
                <a:lnTo>
                  <a:pt x="588" y="13"/>
                </a:lnTo>
                <a:lnTo>
                  <a:pt x="537" y="13"/>
                </a:lnTo>
                <a:lnTo>
                  <a:pt x="499" y="0"/>
                </a:lnTo>
                <a:lnTo>
                  <a:pt x="461" y="0"/>
                </a:lnTo>
                <a:lnTo>
                  <a:pt x="410" y="13"/>
                </a:lnTo>
                <a:lnTo>
                  <a:pt x="371" y="13"/>
                </a:lnTo>
                <a:lnTo>
                  <a:pt x="345" y="13"/>
                </a:lnTo>
                <a:lnTo>
                  <a:pt x="281" y="39"/>
                </a:lnTo>
                <a:lnTo>
                  <a:pt x="230" y="52"/>
                </a:lnTo>
                <a:lnTo>
                  <a:pt x="204" y="65"/>
                </a:lnTo>
                <a:lnTo>
                  <a:pt x="166" y="104"/>
                </a:lnTo>
                <a:lnTo>
                  <a:pt x="127" y="130"/>
                </a:lnTo>
                <a:lnTo>
                  <a:pt x="76" y="156"/>
                </a:lnTo>
                <a:lnTo>
                  <a:pt x="54" y="232"/>
                </a:lnTo>
                <a:lnTo>
                  <a:pt x="54" y="232"/>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1" name="Freeform 39"/>
          <p:cNvSpPr>
            <a:spLocks/>
          </p:cNvSpPr>
          <p:nvPr/>
        </p:nvSpPr>
        <p:spPr bwMode="auto">
          <a:xfrm>
            <a:off x="6629397" y="2024857"/>
            <a:ext cx="1541463" cy="1404938"/>
          </a:xfrm>
          <a:custGeom>
            <a:avLst/>
            <a:gdLst>
              <a:gd name="T0" fmla="*/ 26 w 971"/>
              <a:gd name="T1" fmla="*/ 274 h 885"/>
              <a:gd name="T2" fmla="*/ 26 w 971"/>
              <a:gd name="T3" fmla="*/ 361 h 885"/>
              <a:gd name="T4" fmla="*/ 26 w 971"/>
              <a:gd name="T5" fmla="*/ 436 h 885"/>
              <a:gd name="T6" fmla="*/ 13 w 971"/>
              <a:gd name="T7" fmla="*/ 510 h 885"/>
              <a:gd name="T8" fmla="*/ 0 w 971"/>
              <a:gd name="T9" fmla="*/ 597 h 885"/>
              <a:gd name="T10" fmla="*/ 0 w 971"/>
              <a:gd name="T11" fmla="*/ 659 h 885"/>
              <a:gd name="T12" fmla="*/ 0 w 971"/>
              <a:gd name="T13" fmla="*/ 722 h 885"/>
              <a:gd name="T14" fmla="*/ 54 w 971"/>
              <a:gd name="T15" fmla="*/ 797 h 885"/>
              <a:gd name="T16" fmla="*/ 134 w 971"/>
              <a:gd name="T17" fmla="*/ 846 h 885"/>
              <a:gd name="T18" fmla="*/ 215 w 971"/>
              <a:gd name="T19" fmla="*/ 859 h 885"/>
              <a:gd name="T20" fmla="*/ 282 w 971"/>
              <a:gd name="T21" fmla="*/ 884 h 885"/>
              <a:gd name="T22" fmla="*/ 363 w 971"/>
              <a:gd name="T23" fmla="*/ 884 h 885"/>
              <a:gd name="T24" fmla="*/ 431 w 971"/>
              <a:gd name="T25" fmla="*/ 846 h 885"/>
              <a:gd name="T26" fmla="*/ 525 w 971"/>
              <a:gd name="T27" fmla="*/ 797 h 885"/>
              <a:gd name="T28" fmla="*/ 579 w 971"/>
              <a:gd name="T29" fmla="*/ 759 h 885"/>
              <a:gd name="T30" fmla="*/ 646 w 971"/>
              <a:gd name="T31" fmla="*/ 709 h 885"/>
              <a:gd name="T32" fmla="*/ 740 w 971"/>
              <a:gd name="T33" fmla="*/ 734 h 885"/>
              <a:gd name="T34" fmla="*/ 821 w 971"/>
              <a:gd name="T35" fmla="*/ 722 h 885"/>
              <a:gd name="T36" fmla="*/ 902 w 971"/>
              <a:gd name="T37" fmla="*/ 659 h 885"/>
              <a:gd name="T38" fmla="*/ 929 w 971"/>
              <a:gd name="T39" fmla="*/ 597 h 885"/>
              <a:gd name="T40" fmla="*/ 970 w 971"/>
              <a:gd name="T41" fmla="*/ 522 h 885"/>
              <a:gd name="T42" fmla="*/ 970 w 971"/>
              <a:gd name="T43" fmla="*/ 460 h 885"/>
              <a:gd name="T44" fmla="*/ 970 w 971"/>
              <a:gd name="T45" fmla="*/ 385 h 885"/>
              <a:gd name="T46" fmla="*/ 956 w 971"/>
              <a:gd name="T47" fmla="*/ 312 h 885"/>
              <a:gd name="T48" fmla="*/ 929 w 971"/>
              <a:gd name="T49" fmla="*/ 249 h 885"/>
              <a:gd name="T50" fmla="*/ 902 w 971"/>
              <a:gd name="T51" fmla="*/ 174 h 885"/>
              <a:gd name="T52" fmla="*/ 848 w 971"/>
              <a:gd name="T53" fmla="*/ 124 h 885"/>
              <a:gd name="T54" fmla="*/ 767 w 971"/>
              <a:gd name="T55" fmla="*/ 87 h 885"/>
              <a:gd name="T56" fmla="*/ 700 w 971"/>
              <a:gd name="T57" fmla="*/ 74 h 885"/>
              <a:gd name="T58" fmla="*/ 619 w 971"/>
              <a:gd name="T59" fmla="*/ 12 h 885"/>
              <a:gd name="T60" fmla="*/ 525 w 971"/>
              <a:gd name="T61" fmla="*/ 0 h 885"/>
              <a:gd name="T62" fmla="*/ 431 w 971"/>
              <a:gd name="T63" fmla="*/ 12 h 885"/>
              <a:gd name="T64" fmla="*/ 363 w 971"/>
              <a:gd name="T65" fmla="*/ 12 h 885"/>
              <a:gd name="T66" fmla="*/ 242 w 971"/>
              <a:gd name="T67" fmla="*/ 50 h 885"/>
              <a:gd name="T68" fmla="*/ 174 w 971"/>
              <a:gd name="T69" fmla="*/ 100 h 885"/>
              <a:gd name="T70" fmla="*/ 80 w 971"/>
              <a:gd name="T71" fmla="*/ 149 h 885"/>
              <a:gd name="T72" fmla="*/ 57 w 971"/>
              <a:gd name="T73" fmla="*/ 222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1" h="885">
                <a:moveTo>
                  <a:pt x="57" y="222"/>
                </a:moveTo>
                <a:lnTo>
                  <a:pt x="26" y="274"/>
                </a:lnTo>
                <a:lnTo>
                  <a:pt x="26" y="323"/>
                </a:lnTo>
                <a:lnTo>
                  <a:pt x="26" y="361"/>
                </a:lnTo>
                <a:lnTo>
                  <a:pt x="26" y="398"/>
                </a:lnTo>
                <a:lnTo>
                  <a:pt x="26" y="436"/>
                </a:lnTo>
                <a:lnTo>
                  <a:pt x="13" y="473"/>
                </a:lnTo>
                <a:lnTo>
                  <a:pt x="13" y="510"/>
                </a:lnTo>
                <a:lnTo>
                  <a:pt x="0" y="548"/>
                </a:lnTo>
                <a:lnTo>
                  <a:pt x="0" y="597"/>
                </a:lnTo>
                <a:lnTo>
                  <a:pt x="0" y="623"/>
                </a:lnTo>
                <a:lnTo>
                  <a:pt x="0" y="659"/>
                </a:lnTo>
                <a:lnTo>
                  <a:pt x="0" y="685"/>
                </a:lnTo>
                <a:lnTo>
                  <a:pt x="0" y="722"/>
                </a:lnTo>
                <a:lnTo>
                  <a:pt x="26" y="759"/>
                </a:lnTo>
                <a:lnTo>
                  <a:pt x="54" y="797"/>
                </a:lnTo>
                <a:lnTo>
                  <a:pt x="94" y="821"/>
                </a:lnTo>
                <a:lnTo>
                  <a:pt x="134" y="846"/>
                </a:lnTo>
                <a:lnTo>
                  <a:pt x="161" y="859"/>
                </a:lnTo>
                <a:lnTo>
                  <a:pt x="215" y="859"/>
                </a:lnTo>
                <a:lnTo>
                  <a:pt x="242" y="871"/>
                </a:lnTo>
                <a:lnTo>
                  <a:pt x="282" y="884"/>
                </a:lnTo>
                <a:lnTo>
                  <a:pt x="310" y="884"/>
                </a:lnTo>
                <a:lnTo>
                  <a:pt x="363" y="884"/>
                </a:lnTo>
                <a:lnTo>
                  <a:pt x="391" y="871"/>
                </a:lnTo>
                <a:lnTo>
                  <a:pt x="431" y="846"/>
                </a:lnTo>
                <a:lnTo>
                  <a:pt x="485" y="821"/>
                </a:lnTo>
                <a:lnTo>
                  <a:pt x="525" y="797"/>
                </a:lnTo>
                <a:lnTo>
                  <a:pt x="552" y="771"/>
                </a:lnTo>
                <a:lnTo>
                  <a:pt x="579" y="759"/>
                </a:lnTo>
                <a:lnTo>
                  <a:pt x="606" y="734"/>
                </a:lnTo>
                <a:lnTo>
                  <a:pt x="646" y="709"/>
                </a:lnTo>
                <a:lnTo>
                  <a:pt x="700" y="709"/>
                </a:lnTo>
                <a:lnTo>
                  <a:pt x="740" y="734"/>
                </a:lnTo>
                <a:lnTo>
                  <a:pt x="781" y="722"/>
                </a:lnTo>
                <a:lnTo>
                  <a:pt x="821" y="722"/>
                </a:lnTo>
                <a:lnTo>
                  <a:pt x="862" y="696"/>
                </a:lnTo>
                <a:lnTo>
                  <a:pt x="902" y="659"/>
                </a:lnTo>
                <a:lnTo>
                  <a:pt x="929" y="623"/>
                </a:lnTo>
                <a:lnTo>
                  <a:pt x="929" y="597"/>
                </a:lnTo>
                <a:lnTo>
                  <a:pt x="956" y="560"/>
                </a:lnTo>
                <a:lnTo>
                  <a:pt x="970" y="522"/>
                </a:lnTo>
                <a:lnTo>
                  <a:pt x="970" y="486"/>
                </a:lnTo>
                <a:lnTo>
                  <a:pt x="970" y="460"/>
                </a:lnTo>
                <a:lnTo>
                  <a:pt x="970" y="423"/>
                </a:lnTo>
                <a:lnTo>
                  <a:pt x="970" y="385"/>
                </a:lnTo>
                <a:lnTo>
                  <a:pt x="970" y="348"/>
                </a:lnTo>
                <a:lnTo>
                  <a:pt x="956" y="312"/>
                </a:lnTo>
                <a:lnTo>
                  <a:pt x="956" y="286"/>
                </a:lnTo>
                <a:lnTo>
                  <a:pt x="929" y="249"/>
                </a:lnTo>
                <a:lnTo>
                  <a:pt x="915" y="211"/>
                </a:lnTo>
                <a:lnTo>
                  <a:pt x="902" y="174"/>
                </a:lnTo>
                <a:lnTo>
                  <a:pt x="876" y="137"/>
                </a:lnTo>
                <a:lnTo>
                  <a:pt x="848" y="124"/>
                </a:lnTo>
                <a:lnTo>
                  <a:pt x="808" y="100"/>
                </a:lnTo>
                <a:lnTo>
                  <a:pt x="767" y="87"/>
                </a:lnTo>
                <a:lnTo>
                  <a:pt x="727" y="74"/>
                </a:lnTo>
                <a:lnTo>
                  <a:pt x="700" y="74"/>
                </a:lnTo>
                <a:lnTo>
                  <a:pt x="659" y="50"/>
                </a:lnTo>
                <a:lnTo>
                  <a:pt x="619" y="12"/>
                </a:lnTo>
                <a:lnTo>
                  <a:pt x="565" y="12"/>
                </a:lnTo>
                <a:lnTo>
                  <a:pt x="525" y="0"/>
                </a:lnTo>
                <a:lnTo>
                  <a:pt x="485" y="0"/>
                </a:lnTo>
                <a:lnTo>
                  <a:pt x="431" y="12"/>
                </a:lnTo>
                <a:lnTo>
                  <a:pt x="391" y="12"/>
                </a:lnTo>
                <a:lnTo>
                  <a:pt x="363" y="12"/>
                </a:lnTo>
                <a:lnTo>
                  <a:pt x="296" y="37"/>
                </a:lnTo>
                <a:lnTo>
                  <a:pt x="242" y="50"/>
                </a:lnTo>
                <a:lnTo>
                  <a:pt x="215" y="62"/>
                </a:lnTo>
                <a:lnTo>
                  <a:pt x="174" y="100"/>
                </a:lnTo>
                <a:lnTo>
                  <a:pt x="134" y="124"/>
                </a:lnTo>
                <a:lnTo>
                  <a:pt x="80" y="149"/>
                </a:lnTo>
                <a:lnTo>
                  <a:pt x="57" y="222"/>
                </a:lnTo>
                <a:lnTo>
                  <a:pt x="57" y="222"/>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2" name="Freeform 52"/>
          <p:cNvSpPr>
            <a:spLocks/>
          </p:cNvSpPr>
          <p:nvPr/>
        </p:nvSpPr>
        <p:spPr bwMode="auto">
          <a:xfrm>
            <a:off x="4952997" y="3548857"/>
            <a:ext cx="1465263" cy="1404938"/>
          </a:xfrm>
          <a:custGeom>
            <a:avLst/>
            <a:gdLst>
              <a:gd name="T0" fmla="*/ 25 w 923"/>
              <a:gd name="T1" fmla="*/ 274 h 885"/>
              <a:gd name="T2" fmla="*/ 25 w 923"/>
              <a:gd name="T3" fmla="*/ 361 h 885"/>
              <a:gd name="T4" fmla="*/ 25 w 923"/>
              <a:gd name="T5" fmla="*/ 436 h 885"/>
              <a:gd name="T6" fmla="*/ 13 w 923"/>
              <a:gd name="T7" fmla="*/ 510 h 885"/>
              <a:gd name="T8" fmla="*/ 0 w 923"/>
              <a:gd name="T9" fmla="*/ 597 h 885"/>
              <a:gd name="T10" fmla="*/ 0 w 923"/>
              <a:gd name="T11" fmla="*/ 659 h 885"/>
              <a:gd name="T12" fmla="*/ 0 w 923"/>
              <a:gd name="T13" fmla="*/ 722 h 885"/>
              <a:gd name="T14" fmla="*/ 51 w 923"/>
              <a:gd name="T15" fmla="*/ 797 h 885"/>
              <a:gd name="T16" fmla="*/ 127 w 923"/>
              <a:gd name="T17" fmla="*/ 846 h 885"/>
              <a:gd name="T18" fmla="*/ 204 w 923"/>
              <a:gd name="T19" fmla="*/ 859 h 885"/>
              <a:gd name="T20" fmla="*/ 268 w 923"/>
              <a:gd name="T21" fmla="*/ 884 h 885"/>
              <a:gd name="T22" fmla="*/ 345 w 923"/>
              <a:gd name="T23" fmla="*/ 884 h 885"/>
              <a:gd name="T24" fmla="*/ 410 w 923"/>
              <a:gd name="T25" fmla="*/ 846 h 885"/>
              <a:gd name="T26" fmla="*/ 499 w 923"/>
              <a:gd name="T27" fmla="*/ 797 h 885"/>
              <a:gd name="T28" fmla="*/ 551 w 923"/>
              <a:gd name="T29" fmla="*/ 759 h 885"/>
              <a:gd name="T30" fmla="*/ 614 w 923"/>
              <a:gd name="T31" fmla="*/ 709 h 885"/>
              <a:gd name="T32" fmla="*/ 704 w 923"/>
              <a:gd name="T33" fmla="*/ 734 h 885"/>
              <a:gd name="T34" fmla="*/ 781 w 923"/>
              <a:gd name="T35" fmla="*/ 722 h 885"/>
              <a:gd name="T36" fmla="*/ 858 w 923"/>
              <a:gd name="T37" fmla="*/ 659 h 885"/>
              <a:gd name="T38" fmla="*/ 883 w 923"/>
              <a:gd name="T39" fmla="*/ 597 h 885"/>
              <a:gd name="T40" fmla="*/ 922 w 923"/>
              <a:gd name="T41" fmla="*/ 522 h 885"/>
              <a:gd name="T42" fmla="*/ 922 w 923"/>
              <a:gd name="T43" fmla="*/ 460 h 885"/>
              <a:gd name="T44" fmla="*/ 922 w 923"/>
              <a:gd name="T45" fmla="*/ 385 h 885"/>
              <a:gd name="T46" fmla="*/ 908 w 923"/>
              <a:gd name="T47" fmla="*/ 312 h 885"/>
              <a:gd name="T48" fmla="*/ 883 w 923"/>
              <a:gd name="T49" fmla="*/ 249 h 885"/>
              <a:gd name="T50" fmla="*/ 858 w 923"/>
              <a:gd name="T51" fmla="*/ 174 h 885"/>
              <a:gd name="T52" fmla="*/ 806 w 923"/>
              <a:gd name="T53" fmla="*/ 124 h 885"/>
              <a:gd name="T54" fmla="*/ 729 w 923"/>
              <a:gd name="T55" fmla="*/ 87 h 885"/>
              <a:gd name="T56" fmla="*/ 665 w 923"/>
              <a:gd name="T57" fmla="*/ 74 h 885"/>
              <a:gd name="T58" fmla="*/ 588 w 923"/>
              <a:gd name="T59" fmla="*/ 12 h 885"/>
              <a:gd name="T60" fmla="*/ 499 w 923"/>
              <a:gd name="T61" fmla="*/ 0 h 885"/>
              <a:gd name="T62" fmla="*/ 410 w 923"/>
              <a:gd name="T63" fmla="*/ 12 h 885"/>
              <a:gd name="T64" fmla="*/ 345 w 923"/>
              <a:gd name="T65" fmla="*/ 12 h 885"/>
              <a:gd name="T66" fmla="*/ 230 w 923"/>
              <a:gd name="T67" fmla="*/ 50 h 885"/>
              <a:gd name="T68" fmla="*/ 166 w 923"/>
              <a:gd name="T69" fmla="*/ 100 h 885"/>
              <a:gd name="T70" fmla="*/ 76 w 923"/>
              <a:gd name="T71" fmla="*/ 149 h 885"/>
              <a:gd name="T72" fmla="*/ 54 w 923"/>
              <a:gd name="T73" fmla="*/ 222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3" h="885">
                <a:moveTo>
                  <a:pt x="54" y="222"/>
                </a:moveTo>
                <a:lnTo>
                  <a:pt x="25" y="274"/>
                </a:lnTo>
                <a:lnTo>
                  <a:pt x="25" y="323"/>
                </a:lnTo>
                <a:lnTo>
                  <a:pt x="25" y="361"/>
                </a:lnTo>
                <a:lnTo>
                  <a:pt x="25" y="398"/>
                </a:lnTo>
                <a:lnTo>
                  <a:pt x="25" y="436"/>
                </a:lnTo>
                <a:lnTo>
                  <a:pt x="13" y="473"/>
                </a:lnTo>
                <a:lnTo>
                  <a:pt x="13" y="510"/>
                </a:lnTo>
                <a:lnTo>
                  <a:pt x="0" y="548"/>
                </a:lnTo>
                <a:lnTo>
                  <a:pt x="0" y="597"/>
                </a:lnTo>
                <a:lnTo>
                  <a:pt x="0" y="623"/>
                </a:lnTo>
                <a:lnTo>
                  <a:pt x="0" y="659"/>
                </a:lnTo>
                <a:lnTo>
                  <a:pt x="0" y="685"/>
                </a:lnTo>
                <a:lnTo>
                  <a:pt x="0" y="722"/>
                </a:lnTo>
                <a:lnTo>
                  <a:pt x="25" y="759"/>
                </a:lnTo>
                <a:lnTo>
                  <a:pt x="51" y="797"/>
                </a:lnTo>
                <a:lnTo>
                  <a:pt x="90" y="821"/>
                </a:lnTo>
                <a:lnTo>
                  <a:pt x="127" y="846"/>
                </a:lnTo>
                <a:lnTo>
                  <a:pt x="153" y="859"/>
                </a:lnTo>
                <a:lnTo>
                  <a:pt x="204" y="859"/>
                </a:lnTo>
                <a:lnTo>
                  <a:pt x="230" y="871"/>
                </a:lnTo>
                <a:lnTo>
                  <a:pt x="268" y="884"/>
                </a:lnTo>
                <a:lnTo>
                  <a:pt x="294" y="884"/>
                </a:lnTo>
                <a:lnTo>
                  <a:pt x="345" y="884"/>
                </a:lnTo>
                <a:lnTo>
                  <a:pt x="371" y="871"/>
                </a:lnTo>
                <a:lnTo>
                  <a:pt x="410" y="846"/>
                </a:lnTo>
                <a:lnTo>
                  <a:pt x="461" y="821"/>
                </a:lnTo>
                <a:lnTo>
                  <a:pt x="499" y="797"/>
                </a:lnTo>
                <a:lnTo>
                  <a:pt x="524" y="771"/>
                </a:lnTo>
                <a:lnTo>
                  <a:pt x="551" y="759"/>
                </a:lnTo>
                <a:lnTo>
                  <a:pt x="576" y="734"/>
                </a:lnTo>
                <a:lnTo>
                  <a:pt x="614" y="709"/>
                </a:lnTo>
                <a:lnTo>
                  <a:pt x="665" y="709"/>
                </a:lnTo>
                <a:lnTo>
                  <a:pt x="704" y="734"/>
                </a:lnTo>
                <a:lnTo>
                  <a:pt x="742" y="722"/>
                </a:lnTo>
                <a:lnTo>
                  <a:pt x="781" y="722"/>
                </a:lnTo>
                <a:lnTo>
                  <a:pt x="819" y="696"/>
                </a:lnTo>
                <a:lnTo>
                  <a:pt x="858" y="659"/>
                </a:lnTo>
                <a:lnTo>
                  <a:pt x="883" y="623"/>
                </a:lnTo>
                <a:lnTo>
                  <a:pt x="883" y="597"/>
                </a:lnTo>
                <a:lnTo>
                  <a:pt x="908" y="560"/>
                </a:lnTo>
                <a:lnTo>
                  <a:pt x="922" y="522"/>
                </a:lnTo>
                <a:lnTo>
                  <a:pt x="922" y="486"/>
                </a:lnTo>
                <a:lnTo>
                  <a:pt x="922" y="460"/>
                </a:lnTo>
                <a:lnTo>
                  <a:pt x="922" y="423"/>
                </a:lnTo>
                <a:lnTo>
                  <a:pt x="922" y="385"/>
                </a:lnTo>
                <a:lnTo>
                  <a:pt x="922" y="348"/>
                </a:lnTo>
                <a:lnTo>
                  <a:pt x="908" y="312"/>
                </a:lnTo>
                <a:lnTo>
                  <a:pt x="908" y="286"/>
                </a:lnTo>
                <a:lnTo>
                  <a:pt x="883" y="249"/>
                </a:lnTo>
                <a:lnTo>
                  <a:pt x="870" y="211"/>
                </a:lnTo>
                <a:lnTo>
                  <a:pt x="858" y="174"/>
                </a:lnTo>
                <a:lnTo>
                  <a:pt x="832" y="137"/>
                </a:lnTo>
                <a:lnTo>
                  <a:pt x="806" y="124"/>
                </a:lnTo>
                <a:lnTo>
                  <a:pt x="768" y="100"/>
                </a:lnTo>
                <a:lnTo>
                  <a:pt x="729" y="87"/>
                </a:lnTo>
                <a:lnTo>
                  <a:pt x="691" y="74"/>
                </a:lnTo>
                <a:lnTo>
                  <a:pt x="665" y="74"/>
                </a:lnTo>
                <a:lnTo>
                  <a:pt x="627" y="50"/>
                </a:lnTo>
                <a:lnTo>
                  <a:pt x="588" y="12"/>
                </a:lnTo>
                <a:lnTo>
                  <a:pt x="537" y="12"/>
                </a:lnTo>
                <a:lnTo>
                  <a:pt x="499" y="0"/>
                </a:lnTo>
                <a:lnTo>
                  <a:pt x="461" y="0"/>
                </a:lnTo>
                <a:lnTo>
                  <a:pt x="410" y="12"/>
                </a:lnTo>
                <a:lnTo>
                  <a:pt x="371" y="12"/>
                </a:lnTo>
                <a:lnTo>
                  <a:pt x="345" y="12"/>
                </a:lnTo>
                <a:lnTo>
                  <a:pt x="281" y="37"/>
                </a:lnTo>
                <a:lnTo>
                  <a:pt x="230" y="50"/>
                </a:lnTo>
                <a:lnTo>
                  <a:pt x="204" y="62"/>
                </a:lnTo>
                <a:lnTo>
                  <a:pt x="166" y="100"/>
                </a:lnTo>
                <a:lnTo>
                  <a:pt x="127" y="124"/>
                </a:lnTo>
                <a:lnTo>
                  <a:pt x="76" y="149"/>
                </a:lnTo>
                <a:lnTo>
                  <a:pt x="54" y="222"/>
                </a:lnTo>
                <a:lnTo>
                  <a:pt x="54" y="222"/>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3" name="Freeform 65"/>
          <p:cNvSpPr>
            <a:spLocks/>
          </p:cNvSpPr>
          <p:nvPr/>
        </p:nvSpPr>
        <p:spPr bwMode="auto">
          <a:xfrm>
            <a:off x="6781797" y="3625057"/>
            <a:ext cx="1389063" cy="1404938"/>
          </a:xfrm>
          <a:custGeom>
            <a:avLst/>
            <a:gdLst>
              <a:gd name="T0" fmla="*/ 24 w 875"/>
              <a:gd name="T1" fmla="*/ 274 h 885"/>
              <a:gd name="T2" fmla="*/ 24 w 875"/>
              <a:gd name="T3" fmla="*/ 361 h 885"/>
              <a:gd name="T4" fmla="*/ 24 w 875"/>
              <a:gd name="T5" fmla="*/ 436 h 885"/>
              <a:gd name="T6" fmla="*/ 12 w 875"/>
              <a:gd name="T7" fmla="*/ 510 h 885"/>
              <a:gd name="T8" fmla="*/ 0 w 875"/>
              <a:gd name="T9" fmla="*/ 597 h 885"/>
              <a:gd name="T10" fmla="*/ 0 w 875"/>
              <a:gd name="T11" fmla="*/ 659 h 885"/>
              <a:gd name="T12" fmla="*/ 0 w 875"/>
              <a:gd name="T13" fmla="*/ 722 h 885"/>
              <a:gd name="T14" fmla="*/ 48 w 875"/>
              <a:gd name="T15" fmla="*/ 797 h 885"/>
              <a:gd name="T16" fmla="*/ 121 w 875"/>
              <a:gd name="T17" fmla="*/ 846 h 885"/>
              <a:gd name="T18" fmla="*/ 194 w 875"/>
              <a:gd name="T19" fmla="*/ 859 h 885"/>
              <a:gd name="T20" fmla="*/ 254 w 875"/>
              <a:gd name="T21" fmla="*/ 884 h 885"/>
              <a:gd name="T22" fmla="*/ 327 w 875"/>
              <a:gd name="T23" fmla="*/ 884 h 885"/>
              <a:gd name="T24" fmla="*/ 388 w 875"/>
              <a:gd name="T25" fmla="*/ 846 h 885"/>
              <a:gd name="T26" fmla="*/ 473 w 875"/>
              <a:gd name="T27" fmla="*/ 797 h 885"/>
              <a:gd name="T28" fmla="*/ 522 w 875"/>
              <a:gd name="T29" fmla="*/ 759 h 885"/>
              <a:gd name="T30" fmla="*/ 582 w 875"/>
              <a:gd name="T31" fmla="*/ 709 h 885"/>
              <a:gd name="T32" fmla="*/ 667 w 875"/>
              <a:gd name="T33" fmla="*/ 734 h 885"/>
              <a:gd name="T34" fmla="*/ 740 w 875"/>
              <a:gd name="T35" fmla="*/ 722 h 885"/>
              <a:gd name="T36" fmla="*/ 813 w 875"/>
              <a:gd name="T37" fmla="*/ 659 h 885"/>
              <a:gd name="T38" fmla="*/ 837 w 875"/>
              <a:gd name="T39" fmla="*/ 597 h 885"/>
              <a:gd name="T40" fmla="*/ 874 w 875"/>
              <a:gd name="T41" fmla="*/ 522 h 885"/>
              <a:gd name="T42" fmla="*/ 874 w 875"/>
              <a:gd name="T43" fmla="*/ 460 h 885"/>
              <a:gd name="T44" fmla="*/ 874 w 875"/>
              <a:gd name="T45" fmla="*/ 385 h 885"/>
              <a:gd name="T46" fmla="*/ 861 w 875"/>
              <a:gd name="T47" fmla="*/ 312 h 885"/>
              <a:gd name="T48" fmla="*/ 837 w 875"/>
              <a:gd name="T49" fmla="*/ 249 h 885"/>
              <a:gd name="T50" fmla="*/ 813 w 875"/>
              <a:gd name="T51" fmla="*/ 174 h 885"/>
              <a:gd name="T52" fmla="*/ 764 w 875"/>
              <a:gd name="T53" fmla="*/ 124 h 885"/>
              <a:gd name="T54" fmla="*/ 691 w 875"/>
              <a:gd name="T55" fmla="*/ 87 h 885"/>
              <a:gd name="T56" fmla="*/ 631 w 875"/>
              <a:gd name="T57" fmla="*/ 74 h 885"/>
              <a:gd name="T58" fmla="*/ 558 w 875"/>
              <a:gd name="T59" fmla="*/ 12 h 885"/>
              <a:gd name="T60" fmla="*/ 473 w 875"/>
              <a:gd name="T61" fmla="*/ 0 h 885"/>
              <a:gd name="T62" fmla="*/ 388 w 875"/>
              <a:gd name="T63" fmla="*/ 12 h 885"/>
              <a:gd name="T64" fmla="*/ 327 w 875"/>
              <a:gd name="T65" fmla="*/ 12 h 885"/>
              <a:gd name="T66" fmla="*/ 218 w 875"/>
              <a:gd name="T67" fmla="*/ 50 h 885"/>
              <a:gd name="T68" fmla="*/ 157 w 875"/>
              <a:gd name="T69" fmla="*/ 100 h 885"/>
              <a:gd name="T70" fmla="*/ 72 w 875"/>
              <a:gd name="T71" fmla="*/ 149 h 885"/>
              <a:gd name="T72" fmla="*/ 51 w 875"/>
              <a:gd name="T73" fmla="*/ 222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5" h="885">
                <a:moveTo>
                  <a:pt x="51" y="222"/>
                </a:moveTo>
                <a:lnTo>
                  <a:pt x="24" y="274"/>
                </a:lnTo>
                <a:lnTo>
                  <a:pt x="24" y="323"/>
                </a:lnTo>
                <a:lnTo>
                  <a:pt x="24" y="361"/>
                </a:lnTo>
                <a:lnTo>
                  <a:pt x="24" y="398"/>
                </a:lnTo>
                <a:lnTo>
                  <a:pt x="24" y="436"/>
                </a:lnTo>
                <a:lnTo>
                  <a:pt x="12" y="473"/>
                </a:lnTo>
                <a:lnTo>
                  <a:pt x="12" y="510"/>
                </a:lnTo>
                <a:lnTo>
                  <a:pt x="0" y="548"/>
                </a:lnTo>
                <a:lnTo>
                  <a:pt x="0" y="597"/>
                </a:lnTo>
                <a:lnTo>
                  <a:pt x="0" y="623"/>
                </a:lnTo>
                <a:lnTo>
                  <a:pt x="0" y="659"/>
                </a:lnTo>
                <a:lnTo>
                  <a:pt x="0" y="685"/>
                </a:lnTo>
                <a:lnTo>
                  <a:pt x="0" y="722"/>
                </a:lnTo>
                <a:lnTo>
                  <a:pt x="24" y="759"/>
                </a:lnTo>
                <a:lnTo>
                  <a:pt x="48" y="797"/>
                </a:lnTo>
                <a:lnTo>
                  <a:pt x="85" y="821"/>
                </a:lnTo>
                <a:lnTo>
                  <a:pt x="121" y="846"/>
                </a:lnTo>
                <a:lnTo>
                  <a:pt x="145" y="859"/>
                </a:lnTo>
                <a:lnTo>
                  <a:pt x="194" y="859"/>
                </a:lnTo>
                <a:lnTo>
                  <a:pt x="218" y="871"/>
                </a:lnTo>
                <a:lnTo>
                  <a:pt x="254" y="884"/>
                </a:lnTo>
                <a:lnTo>
                  <a:pt x="279" y="884"/>
                </a:lnTo>
                <a:lnTo>
                  <a:pt x="327" y="884"/>
                </a:lnTo>
                <a:lnTo>
                  <a:pt x="352" y="871"/>
                </a:lnTo>
                <a:lnTo>
                  <a:pt x="388" y="846"/>
                </a:lnTo>
                <a:lnTo>
                  <a:pt x="437" y="821"/>
                </a:lnTo>
                <a:lnTo>
                  <a:pt x="473" y="797"/>
                </a:lnTo>
                <a:lnTo>
                  <a:pt x="497" y="771"/>
                </a:lnTo>
                <a:lnTo>
                  <a:pt x="522" y="759"/>
                </a:lnTo>
                <a:lnTo>
                  <a:pt x="546" y="734"/>
                </a:lnTo>
                <a:lnTo>
                  <a:pt x="582" y="709"/>
                </a:lnTo>
                <a:lnTo>
                  <a:pt x="631" y="709"/>
                </a:lnTo>
                <a:lnTo>
                  <a:pt x="667" y="734"/>
                </a:lnTo>
                <a:lnTo>
                  <a:pt x="704" y="722"/>
                </a:lnTo>
                <a:lnTo>
                  <a:pt x="740" y="722"/>
                </a:lnTo>
                <a:lnTo>
                  <a:pt x="776" y="696"/>
                </a:lnTo>
                <a:lnTo>
                  <a:pt x="813" y="659"/>
                </a:lnTo>
                <a:lnTo>
                  <a:pt x="837" y="623"/>
                </a:lnTo>
                <a:lnTo>
                  <a:pt x="837" y="597"/>
                </a:lnTo>
                <a:lnTo>
                  <a:pt x="861" y="560"/>
                </a:lnTo>
                <a:lnTo>
                  <a:pt x="874" y="522"/>
                </a:lnTo>
                <a:lnTo>
                  <a:pt x="874" y="486"/>
                </a:lnTo>
                <a:lnTo>
                  <a:pt x="874" y="460"/>
                </a:lnTo>
                <a:lnTo>
                  <a:pt x="874" y="423"/>
                </a:lnTo>
                <a:lnTo>
                  <a:pt x="874" y="385"/>
                </a:lnTo>
                <a:lnTo>
                  <a:pt x="874" y="348"/>
                </a:lnTo>
                <a:lnTo>
                  <a:pt x="861" y="312"/>
                </a:lnTo>
                <a:lnTo>
                  <a:pt x="861" y="286"/>
                </a:lnTo>
                <a:lnTo>
                  <a:pt x="837" y="249"/>
                </a:lnTo>
                <a:lnTo>
                  <a:pt x="825" y="211"/>
                </a:lnTo>
                <a:lnTo>
                  <a:pt x="813" y="174"/>
                </a:lnTo>
                <a:lnTo>
                  <a:pt x="789" y="137"/>
                </a:lnTo>
                <a:lnTo>
                  <a:pt x="764" y="124"/>
                </a:lnTo>
                <a:lnTo>
                  <a:pt x="728" y="100"/>
                </a:lnTo>
                <a:lnTo>
                  <a:pt x="691" y="87"/>
                </a:lnTo>
                <a:lnTo>
                  <a:pt x="655" y="74"/>
                </a:lnTo>
                <a:lnTo>
                  <a:pt x="631" y="74"/>
                </a:lnTo>
                <a:lnTo>
                  <a:pt x="594" y="50"/>
                </a:lnTo>
                <a:lnTo>
                  <a:pt x="558" y="12"/>
                </a:lnTo>
                <a:lnTo>
                  <a:pt x="509" y="12"/>
                </a:lnTo>
                <a:lnTo>
                  <a:pt x="473" y="0"/>
                </a:lnTo>
                <a:lnTo>
                  <a:pt x="437" y="0"/>
                </a:lnTo>
                <a:lnTo>
                  <a:pt x="388" y="12"/>
                </a:lnTo>
                <a:lnTo>
                  <a:pt x="352" y="12"/>
                </a:lnTo>
                <a:lnTo>
                  <a:pt x="327" y="12"/>
                </a:lnTo>
                <a:lnTo>
                  <a:pt x="267" y="37"/>
                </a:lnTo>
                <a:lnTo>
                  <a:pt x="218" y="50"/>
                </a:lnTo>
                <a:lnTo>
                  <a:pt x="194" y="62"/>
                </a:lnTo>
                <a:lnTo>
                  <a:pt x="157" y="100"/>
                </a:lnTo>
                <a:lnTo>
                  <a:pt x="121" y="124"/>
                </a:lnTo>
                <a:lnTo>
                  <a:pt x="72" y="149"/>
                </a:lnTo>
                <a:lnTo>
                  <a:pt x="51" y="222"/>
                </a:lnTo>
                <a:lnTo>
                  <a:pt x="51" y="222"/>
                </a:lnTo>
              </a:path>
            </a:pathLst>
          </a:custGeom>
          <a:noFill/>
          <a:ln w="254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5" name="Group 4"/>
          <p:cNvGrpSpPr/>
          <p:nvPr/>
        </p:nvGrpSpPr>
        <p:grpSpPr>
          <a:xfrm>
            <a:off x="7451727" y="2764632"/>
            <a:ext cx="2484870" cy="1457326"/>
            <a:chOff x="5927727" y="2764632"/>
            <a:chExt cx="2484870" cy="1457326"/>
          </a:xfrm>
        </p:grpSpPr>
        <p:sp>
          <p:nvSpPr>
            <p:cNvPr id="95" name="Rectangle 19"/>
            <p:cNvSpPr>
              <a:spLocks noChangeArrowheads="1"/>
            </p:cNvSpPr>
            <p:nvPr/>
          </p:nvSpPr>
          <p:spPr bwMode="auto">
            <a:xfrm>
              <a:off x="6726238" y="3141710"/>
              <a:ext cx="1686359" cy="53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pPr>
              <a:r>
                <a:rPr lang="en-US" altLang="en-US" sz="1600" dirty="0"/>
                <a:t>Distance between</a:t>
              </a:r>
            </a:p>
            <a:p>
              <a:pPr>
                <a:lnSpc>
                  <a:spcPct val="90000"/>
                </a:lnSpc>
              </a:pPr>
              <a:r>
                <a:rPr lang="en-US" altLang="en-US" sz="1600" dirty="0"/>
                <a:t>segments C and D</a:t>
              </a:r>
            </a:p>
          </p:txBody>
        </p:sp>
        <p:sp>
          <p:nvSpPr>
            <p:cNvPr id="96" name="Line 73"/>
            <p:cNvSpPr>
              <a:spLocks noChangeShapeType="1"/>
            </p:cNvSpPr>
            <p:nvPr/>
          </p:nvSpPr>
          <p:spPr bwMode="auto">
            <a:xfrm>
              <a:off x="5927727" y="2764632"/>
              <a:ext cx="71437" cy="1457326"/>
            </a:xfrm>
            <a:prstGeom prst="line">
              <a:avLst/>
            </a:prstGeom>
            <a:noFill/>
            <a:ln w="25400">
              <a:solidFill>
                <a:schemeClr val="tx2">
                  <a:lumMod val="60000"/>
                  <a:lumOff val="40000"/>
                </a:schemeClr>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7" name="Line 74"/>
            <p:cNvSpPr>
              <a:spLocks noChangeShapeType="1"/>
            </p:cNvSpPr>
            <p:nvPr/>
          </p:nvSpPr>
          <p:spPr bwMode="auto">
            <a:xfrm>
              <a:off x="5989633" y="3409797"/>
              <a:ext cx="685800" cy="0"/>
            </a:xfrm>
            <a:prstGeom prst="line">
              <a:avLst/>
            </a:prstGeom>
            <a:noFill/>
            <a:ln w="25400">
              <a:solidFill>
                <a:schemeClr val="tx2">
                  <a:lumMod val="60000"/>
                  <a:lumOff val="40000"/>
                </a:schemeClr>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8" name="Group 85"/>
          <p:cNvGrpSpPr>
            <a:grpSpLocks/>
          </p:cNvGrpSpPr>
          <p:nvPr/>
        </p:nvGrpSpPr>
        <p:grpSpPr bwMode="auto">
          <a:xfrm>
            <a:off x="6521451" y="1446291"/>
            <a:ext cx="3457575" cy="769012"/>
            <a:chOff x="3070" y="647"/>
            <a:chExt cx="2178" cy="788"/>
          </a:xfrm>
        </p:grpSpPr>
        <p:sp>
          <p:nvSpPr>
            <p:cNvPr id="99" name="Line 75"/>
            <p:cNvSpPr>
              <a:spLocks noChangeShapeType="1"/>
            </p:cNvSpPr>
            <p:nvPr/>
          </p:nvSpPr>
          <p:spPr bwMode="auto">
            <a:xfrm flipH="1">
              <a:off x="3809" y="1051"/>
              <a:ext cx="288" cy="384"/>
            </a:xfrm>
            <a:prstGeom prst="line">
              <a:avLst/>
            </a:prstGeom>
            <a:noFill/>
            <a:ln w="25400">
              <a:solidFill>
                <a:schemeClr val="tx2">
                  <a:lumMod val="60000"/>
                  <a:lumOff val="4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 name="Rectangle 76"/>
            <p:cNvSpPr>
              <a:spLocks noChangeArrowheads="1"/>
            </p:cNvSpPr>
            <p:nvPr/>
          </p:nvSpPr>
          <p:spPr bwMode="auto">
            <a:xfrm>
              <a:off x="3070" y="647"/>
              <a:ext cx="2178"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nSpc>
                  <a:spcPct val="90000"/>
                </a:lnSpc>
              </a:pPr>
              <a:r>
                <a:rPr lang="en-US" altLang="en-US" sz="1600" dirty="0"/>
                <a:t>Preference Ratings for one respondent:</a:t>
              </a:r>
            </a:p>
            <a:p>
              <a:pPr>
                <a:lnSpc>
                  <a:spcPct val="90000"/>
                </a:lnSpc>
              </a:pPr>
              <a:r>
                <a:rPr lang="en-US" altLang="en-US" sz="1600" dirty="0"/>
                <a:t>Consumer Values</a:t>
              </a:r>
            </a:p>
          </p:txBody>
        </p:sp>
      </p:grpSp>
      <p:grpSp>
        <p:nvGrpSpPr>
          <p:cNvPr id="101" name="Group 86"/>
          <p:cNvGrpSpPr>
            <a:grpSpLocks/>
          </p:cNvGrpSpPr>
          <p:nvPr/>
        </p:nvGrpSpPr>
        <p:grpSpPr bwMode="auto">
          <a:xfrm>
            <a:off x="7100883" y="3853660"/>
            <a:ext cx="450850" cy="461963"/>
            <a:chOff x="196" y="1200"/>
            <a:chExt cx="284" cy="291"/>
          </a:xfrm>
        </p:grpSpPr>
        <p:sp>
          <p:nvSpPr>
            <p:cNvPr id="102" name="Rectangle 72"/>
            <p:cNvSpPr>
              <a:spLocks noChangeArrowheads="1"/>
            </p:cNvSpPr>
            <p:nvPr/>
          </p:nvSpPr>
          <p:spPr bwMode="auto">
            <a:xfrm>
              <a:off x="196" y="1200"/>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a:solidFill>
                    <a:schemeClr val="tx2"/>
                  </a:solidFill>
                </a:rPr>
                <a:t>D</a:t>
              </a:r>
            </a:p>
          </p:txBody>
        </p:sp>
        <p:sp>
          <p:nvSpPr>
            <p:cNvPr id="103" name="Oval 81"/>
            <p:cNvSpPr>
              <a:spLocks noChangeArrowheads="1"/>
            </p:cNvSpPr>
            <p:nvPr/>
          </p:nvSpPr>
          <p:spPr bwMode="auto">
            <a:xfrm>
              <a:off x="432" y="1440"/>
              <a:ext cx="48" cy="4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grpSp>
        <p:nvGrpSpPr>
          <p:cNvPr id="104" name="Group 84"/>
          <p:cNvGrpSpPr>
            <a:grpSpLocks/>
          </p:cNvGrpSpPr>
          <p:nvPr/>
        </p:nvGrpSpPr>
        <p:grpSpPr bwMode="auto">
          <a:xfrm>
            <a:off x="4312845" y="1961927"/>
            <a:ext cx="4038603" cy="3889535"/>
            <a:chOff x="1773" y="1248"/>
            <a:chExt cx="2544" cy="2866"/>
          </a:xfrm>
        </p:grpSpPr>
        <p:sp>
          <p:nvSpPr>
            <p:cNvPr id="105" name="Rectangle 4"/>
            <p:cNvSpPr>
              <a:spLocks noChangeArrowheads="1"/>
            </p:cNvSpPr>
            <p:nvPr/>
          </p:nvSpPr>
          <p:spPr bwMode="auto">
            <a:xfrm>
              <a:off x="3590" y="1739"/>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06" name="Rectangle 5"/>
            <p:cNvSpPr>
              <a:spLocks noChangeArrowheads="1"/>
            </p:cNvSpPr>
            <p:nvPr/>
          </p:nvSpPr>
          <p:spPr bwMode="auto">
            <a:xfrm>
              <a:off x="3718" y="1565"/>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7" name="Rectangle 6"/>
            <p:cNvSpPr>
              <a:spLocks noChangeArrowheads="1"/>
            </p:cNvSpPr>
            <p:nvPr/>
          </p:nvSpPr>
          <p:spPr bwMode="auto">
            <a:xfrm>
              <a:off x="3462" y="1827"/>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8" name="Rectangle 8"/>
            <p:cNvSpPr>
              <a:spLocks noChangeArrowheads="1"/>
            </p:cNvSpPr>
            <p:nvPr/>
          </p:nvSpPr>
          <p:spPr bwMode="auto">
            <a:xfrm>
              <a:off x="3550" y="158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09" name="Rectangle 9"/>
            <p:cNvSpPr>
              <a:spLocks noChangeArrowheads="1"/>
            </p:cNvSpPr>
            <p:nvPr/>
          </p:nvSpPr>
          <p:spPr bwMode="auto">
            <a:xfrm>
              <a:off x="3633" y="1477"/>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0" name="Rectangle 11"/>
            <p:cNvSpPr>
              <a:spLocks noChangeArrowheads="1"/>
            </p:cNvSpPr>
            <p:nvPr/>
          </p:nvSpPr>
          <p:spPr bwMode="auto">
            <a:xfrm>
              <a:off x="3982" y="168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1" name="Rectangle 12"/>
            <p:cNvSpPr>
              <a:spLocks noChangeArrowheads="1"/>
            </p:cNvSpPr>
            <p:nvPr/>
          </p:nvSpPr>
          <p:spPr bwMode="auto">
            <a:xfrm>
              <a:off x="3262" y="148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2" name="Rectangle 20"/>
            <p:cNvSpPr>
              <a:spLocks noChangeArrowheads="1"/>
            </p:cNvSpPr>
            <p:nvPr/>
          </p:nvSpPr>
          <p:spPr bwMode="auto">
            <a:xfrm>
              <a:off x="2727" y="134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3" name="Rectangle 22"/>
            <p:cNvSpPr>
              <a:spLocks noChangeArrowheads="1"/>
            </p:cNvSpPr>
            <p:nvPr/>
          </p:nvSpPr>
          <p:spPr bwMode="auto">
            <a:xfrm>
              <a:off x="2456" y="130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4" name="Rectangle 23"/>
            <p:cNvSpPr>
              <a:spLocks noChangeArrowheads="1"/>
            </p:cNvSpPr>
            <p:nvPr/>
          </p:nvSpPr>
          <p:spPr bwMode="auto">
            <a:xfrm>
              <a:off x="3889" y="1346"/>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5" name="Rectangle 24"/>
            <p:cNvSpPr>
              <a:spLocks noChangeArrowheads="1"/>
            </p:cNvSpPr>
            <p:nvPr/>
          </p:nvSpPr>
          <p:spPr bwMode="auto">
            <a:xfrm>
              <a:off x="3633" y="130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16" name="Rectangle 26"/>
            <p:cNvSpPr>
              <a:spLocks noChangeArrowheads="1"/>
            </p:cNvSpPr>
            <p:nvPr/>
          </p:nvSpPr>
          <p:spPr bwMode="auto">
            <a:xfrm>
              <a:off x="2345" y="3547"/>
              <a:ext cx="1505"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b="1" dirty="0"/>
                <a:t>Water Resistance</a:t>
              </a:r>
              <a:endParaRPr lang="en-US" altLang="en-US" sz="2400" dirty="0"/>
            </a:p>
            <a:p>
              <a:pPr algn="ctr"/>
              <a:r>
                <a:rPr lang="en-US" altLang="en-US" sz="2000" dirty="0"/>
                <a:t>(Importance)</a:t>
              </a:r>
            </a:p>
          </p:txBody>
        </p:sp>
        <p:sp>
          <p:nvSpPr>
            <p:cNvPr id="117" name="Line 27"/>
            <p:cNvSpPr>
              <a:spLocks noChangeShapeType="1"/>
            </p:cNvSpPr>
            <p:nvPr/>
          </p:nvSpPr>
          <p:spPr bwMode="auto">
            <a:xfrm>
              <a:off x="1773" y="1579"/>
              <a:ext cx="0" cy="1968"/>
            </a:xfrm>
            <a:prstGeom prst="line">
              <a:avLst/>
            </a:prstGeom>
            <a:noFill/>
            <a:ln w="25400">
              <a:solidFill>
                <a:schemeClr val="tx2">
                  <a:lumMod val="60000"/>
                  <a:lumOff val="40000"/>
                </a:schemeClr>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8" name="Line 28"/>
            <p:cNvSpPr>
              <a:spLocks noChangeShapeType="1"/>
            </p:cNvSpPr>
            <p:nvPr/>
          </p:nvSpPr>
          <p:spPr bwMode="auto">
            <a:xfrm>
              <a:off x="1773" y="3547"/>
              <a:ext cx="2544" cy="0"/>
            </a:xfrm>
            <a:prstGeom prst="line">
              <a:avLst/>
            </a:prstGeom>
            <a:noFill/>
            <a:ln w="25400">
              <a:solidFill>
                <a:schemeClr val="tx2">
                  <a:lumMod val="60000"/>
                  <a:lumOff val="40000"/>
                </a:schemeClr>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19" name="Rectangle 30"/>
            <p:cNvSpPr>
              <a:spLocks noChangeArrowheads="1"/>
            </p:cNvSpPr>
            <p:nvPr/>
          </p:nvSpPr>
          <p:spPr bwMode="auto">
            <a:xfrm>
              <a:off x="2254" y="144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0" name="Rectangle 31"/>
            <p:cNvSpPr>
              <a:spLocks noChangeArrowheads="1"/>
            </p:cNvSpPr>
            <p:nvPr/>
          </p:nvSpPr>
          <p:spPr bwMode="auto">
            <a:xfrm>
              <a:off x="2640" y="1776"/>
              <a:ext cx="212"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a:r>
                <a:rPr lang="en-US" altLang="en-US" sz="4800">
                  <a:solidFill>
                    <a:schemeClr val="tx2"/>
                  </a:solidFill>
                </a:rPr>
                <a:t>.</a:t>
              </a:r>
            </a:p>
          </p:txBody>
        </p:sp>
        <p:sp>
          <p:nvSpPr>
            <p:cNvPr id="121" name="Rectangle 32"/>
            <p:cNvSpPr>
              <a:spLocks noChangeArrowheads="1"/>
            </p:cNvSpPr>
            <p:nvPr/>
          </p:nvSpPr>
          <p:spPr bwMode="auto">
            <a:xfrm>
              <a:off x="2637" y="166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2" name="Rectangle 33"/>
            <p:cNvSpPr>
              <a:spLocks noChangeArrowheads="1"/>
            </p:cNvSpPr>
            <p:nvPr/>
          </p:nvSpPr>
          <p:spPr bwMode="auto">
            <a:xfrm>
              <a:off x="2727" y="176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3" name="Rectangle 34"/>
            <p:cNvSpPr>
              <a:spLocks noChangeArrowheads="1"/>
            </p:cNvSpPr>
            <p:nvPr/>
          </p:nvSpPr>
          <p:spPr bwMode="auto">
            <a:xfrm>
              <a:off x="2782" y="158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4" name="Rectangle 35"/>
            <p:cNvSpPr>
              <a:spLocks noChangeArrowheads="1"/>
            </p:cNvSpPr>
            <p:nvPr/>
          </p:nvSpPr>
          <p:spPr bwMode="auto">
            <a:xfrm>
              <a:off x="2254" y="187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25" name="Rectangle 36"/>
            <p:cNvSpPr>
              <a:spLocks noChangeArrowheads="1"/>
            </p:cNvSpPr>
            <p:nvPr/>
          </p:nvSpPr>
          <p:spPr bwMode="auto">
            <a:xfrm>
              <a:off x="2276" y="162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6" name="Rectangle 37"/>
            <p:cNvSpPr>
              <a:spLocks noChangeArrowheads="1"/>
            </p:cNvSpPr>
            <p:nvPr/>
          </p:nvSpPr>
          <p:spPr bwMode="auto">
            <a:xfrm>
              <a:off x="2398" y="1776"/>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7" name="Rectangle 40"/>
            <p:cNvSpPr>
              <a:spLocks noChangeArrowheads="1"/>
            </p:cNvSpPr>
            <p:nvPr/>
          </p:nvSpPr>
          <p:spPr bwMode="auto">
            <a:xfrm>
              <a:off x="2478" y="2483"/>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28" name="Rectangle 41"/>
            <p:cNvSpPr>
              <a:spLocks noChangeArrowheads="1"/>
            </p:cNvSpPr>
            <p:nvPr/>
          </p:nvSpPr>
          <p:spPr bwMode="auto">
            <a:xfrm>
              <a:off x="2511" y="2571"/>
              <a:ext cx="339"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 </a:t>
              </a:r>
              <a:r>
                <a:rPr lang="en-US" altLang="en-US">
                  <a:solidFill>
                    <a:schemeClr val="tx2"/>
                  </a:solidFill>
                </a:rPr>
                <a:t>.</a:t>
              </a:r>
            </a:p>
          </p:txBody>
        </p:sp>
        <p:sp>
          <p:nvSpPr>
            <p:cNvPr id="129" name="Rectangle 42"/>
            <p:cNvSpPr>
              <a:spLocks noChangeArrowheads="1"/>
            </p:cNvSpPr>
            <p:nvPr/>
          </p:nvSpPr>
          <p:spPr bwMode="auto">
            <a:xfrm>
              <a:off x="2668" y="265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0" name="Rectangle 43"/>
            <p:cNvSpPr>
              <a:spLocks noChangeArrowheads="1"/>
            </p:cNvSpPr>
            <p:nvPr/>
          </p:nvSpPr>
          <p:spPr bwMode="auto">
            <a:xfrm>
              <a:off x="2638" y="244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1" name="Rectangle 44"/>
            <p:cNvSpPr>
              <a:spLocks noChangeArrowheads="1"/>
            </p:cNvSpPr>
            <p:nvPr/>
          </p:nvSpPr>
          <p:spPr bwMode="auto">
            <a:xfrm>
              <a:off x="2878" y="259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2" name="Rectangle 45"/>
            <p:cNvSpPr>
              <a:spLocks noChangeArrowheads="1"/>
            </p:cNvSpPr>
            <p:nvPr/>
          </p:nvSpPr>
          <p:spPr bwMode="auto">
            <a:xfrm>
              <a:off x="2288" y="2833"/>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3" name="Rectangle 46"/>
            <p:cNvSpPr>
              <a:spLocks noChangeArrowheads="1"/>
            </p:cNvSpPr>
            <p:nvPr/>
          </p:nvSpPr>
          <p:spPr bwMode="auto">
            <a:xfrm>
              <a:off x="2288" y="261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4" name="Rectangle 47"/>
            <p:cNvSpPr>
              <a:spLocks noChangeArrowheads="1"/>
            </p:cNvSpPr>
            <p:nvPr/>
          </p:nvSpPr>
          <p:spPr bwMode="auto">
            <a:xfrm>
              <a:off x="2430" y="2746"/>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5" name="Rectangle 48"/>
            <p:cNvSpPr>
              <a:spLocks noChangeArrowheads="1"/>
            </p:cNvSpPr>
            <p:nvPr/>
          </p:nvSpPr>
          <p:spPr bwMode="auto">
            <a:xfrm>
              <a:off x="2288" y="2483"/>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6" name="Rectangle 49"/>
            <p:cNvSpPr>
              <a:spLocks noChangeArrowheads="1"/>
            </p:cNvSpPr>
            <p:nvPr/>
          </p:nvSpPr>
          <p:spPr bwMode="auto">
            <a:xfrm>
              <a:off x="2762" y="235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7" name="Rectangle 50"/>
            <p:cNvSpPr>
              <a:spLocks noChangeArrowheads="1"/>
            </p:cNvSpPr>
            <p:nvPr/>
          </p:nvSpPr>
          <p:spPr bwMode="auto">
            <a:xfrm>
              <a:off x="2383" y="270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8" name="Rectangle 51"/>
            <p:cNvSpPr>
              <a:spLocks noChangeArrowheads="1"/>
            </p:cNvSpPr>
            <p:nvPr/>
          </p:nvSpPr>
          <p:spPr bwMode="auto">
            <a:xfrm>
              <a:off x="2446" y="230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39" name="Rectangle 53"/>
            <p:cNvSpPr>
              <a:spLocks noChangeArrowheads="1"/>
            </p:cNvSpPr>
            <p:nvPr/>
          </p:nvSpPr>
          <p:spPr bwMode="auto">
            <a:xfrm>
              <a:off x="3606" y="2531"/>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0" name="Rectangle 54"/>
            <p:cNvSpPr>
              <a:spLocks noChangeArrowheads="1"/>
            </p:cNvSpPr>
            <p:nvPr/>
          </p:nvSpPr>
          <p:spPr bwMode="auto">
            <a:xfrm>
              <a:off x="3697" y="2619"/>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1" name="Rectangle 55"/>
            <p:cNvSpPr>
              <a:spLocks noChangeArrowheads="1"/>
            </p:cNvSpPr>
            <p:nvPr/>
          </p:nvSpPr>
          <p:spPr bwMode="auto">
            <a:xfrm>
              <a:off x="3787" y="2706"/>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2" name="Rectangle 56"/>
            <p:cNvSpPr>
              <a:spLocks noChangeArrowheads="1"/>
            </p:cNvSpPr>
            <p:nvPr/>
          </p:nvSpPr>
          <p:spPr bwMode="auto">
            <a:xfrm>
              <a:off x="3877" y="279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3" name="Rectangle 57"/>
            <p:cNvSpPr>
              <a:spLocks noChangeArrowheads="1"/>
            </p:cNvSpPr>
            <p:nvPr/>
          </p:nvSpPr>
          <p:spPr bwMode="auto">
            <a:xfrm>
              <a:off x="3982" y="264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4" name="Rectangle 58"/>
            <p:cNvSpPr>
              <a:spLocks noChangeArrowheads="1"/>
            </p:cNvSpPr>
            <p:nvPr/>
          </p:nvSpPr>
          <p:spPr bwMode="auto">
            <a:xfrm>
              <a:off x="3426" y="2881"/>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5" name="Rectangle 59"/>
            <p:cNvSpPr>
              <a:spLocks noChangeArrowheads="1"/>
            </p:cNvSpPr>
            <p:nvPr/>
          </p:nvSpPr>
          <p:spPr bwMode="auto">
            <a:xfrm>
              <a:off x="3426" y="266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6" name="Rectangle 60"/>
            <p:cNvSpPr>
              <a:spLocks noChangeArrowheads="1"/>
            </p:cNvSpPr>
            <p:nvPr/>
          </p:nvSpPr>
          <p:spPr bwMode="auto">
            <a:xfrm>
              <a:off x="3561" y="279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7" name="Rectangle 61"/>
            <p:cNvSpPr>
              <a:spLocks noChangeArrowheads="1"/>
            </p:cNvSpPr>
            <p:nvPr/>
          </p:nvSpPr>
          <p:spPr bwMode="auto">
            <a:xfrm>
              <a:off x="3426" y="2531"/>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8" name="Rectangle 62"/>
            <p:cNvSpPr>
              <a:spLocks noChangeArrowheads="1"/>
            </p:cNvSpPr>
            <p:nvPr/>
          </p:nvSpPr>
          <p:spPr bwMode="auto">
            <a:xfrm>
              <a:off x="3877" y="240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49" name="Rectangle 63"/>
            <p:cNvSpPr>
              <a:spLocks noChangeArrowheads="1"/>
            </p:cNvSpPr>
            <p:nvPr/>
          </p:nvSpPr>
          <p:spPr bwMode="auto">
            <a:xfrm>
              <a:off x="3516" y="275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0" name="Rectangle 64"/>
            <p:cNvSpPr>
              <a:spLocks noChangeArrowheads="1"/>
            </p:cNvSpPr>
            <p:nvPr/>
          </p:nvSpPr>
          <p:spPr bwMode="auto">
            <a:xfrm>
              <a:off x="3598" y="235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dirty="0">
                  <a:solidFill>
                    <a:schemeClr val="tx2"/>
                  </a:solidFill>
                </a:rPr>
                <a:t>.</a:t>
              </a:r>
            </a:p>
          </p:txBody>
        </p:sp>
        <p:sp>
          <p:nvSpPr>
            <p:cNvPr id="151" name="Rectangle 66"/>
            <p:cNvSpPr>
              <a:spLocks noChangeArrowheads="1"/>
            </p:cNvSpPr>
            <p:nvPr/>
          </p:nvSpPr>
          <p:spPr bwMode="auto">
            <a:xfrm>
              <a:off x="3934" y="163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2" name="Rectangle 67"/>
            <p:cNvSpPr>
              <a:spLocks noChangeArrowheads="1"/>
            </p:cNvSpPr>
            <p:nvPr/>
          </p:nvSpPr>
          <p:spPr bwMode="auto">
            <a:xfrm>
              <a:off x="3889" y="1740"/>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3" name="Rectangle 68"/>
            <p:cNvSpPr>
              <a:spLocks noChangeArrowheads="1"/>
            </p:cNvSpPr>
            <p:nvPr/>
          </p:nvSpPr>
          <p:spPr bwMode="auto">
            <a:xfrm>
              <a:off x="3742" y="1392"/>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4" name="Rectangle 77"/>
            <p:cNvSpPr>
              <a:spLocks noChangeArrowheads="1"/>
            </p:cNvSpPr>
            <p:nvPr/>
          </p:nvSpPr>
          <p:spPr bwMode="auto">
            <a:xfrm>
              <a:off x="2590" y="1344"/>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5" name="Rectangle 82"/>
            <p:cNvSpPr>
              <a:spLocks noChangeArrowheads="1"/>
            </p:cNvSpPr>
            <p:nvPr/>
          </p:nvSpPr>
          <p:spPr bwMode="auto">
            <a:xfrm>
              <a:off x="3454" y="124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sp>
          <p:nvSpPr>
            <p:cNvPr id="156" name="Rectangle 83"/>
            <p:cNvSpPr>
              <a:spLocks noChangeArrowheads="1"/>
            </p:cNvSpPr>
            <p:nvPr/>
          </p:nvSpPr>
          <p:spPr bwMode="auto">
            <a:xfrm>
              <a:off x="3502" y="1488"/>
              <a:ext cx="215"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4800">
                  <a:solidFill>
                    <a:schemeClr val="tx2"/>
                  </a:solidFill>
                </a:rPr>
                <a:t>.</a:t>
              </a:r>
            </a:p>
          </p:txBody>
        </p:sp>
      </p:grpSp>
      <p:grpSp>
        <p:nvGrpSpPr>
          <p:cNvPr id="157" name="Group 87"/>
          <p:cNvGrpSpPr>
            <a:grpSpLocks/>
          </p:cNvGrpSpPr>
          <p:nvPr/>
        </p:nvGrpSpPr>
        <p:grpSpPr bwMode="auto">
          <a:xfrm>
            <a:off x="7029446" y="2253460"/>
            <a:ext cx="438150" cy="461963"/>
            <a:chOff x="204" y="1200"/>
            <a:chExt cx="276" cy="291"/>
          </a:xfrm>
        </p:grpSpPr>
        <p:sp>
          <p:nvSpPr>
            <p:cNvPr id="158" name="Rectangle 88"/>
            <p:cNvSpPr>
              <a:spLocks noChangeArrowheads="1"/>
            </p:cNvSpPr>
            <p:nvPr/>
          </p:nvSpPr>
          <p:spPr bwMode="auto">
            <a:xfrm>
              <a:off x="204" y="1200"/>
              <a:ext cx="22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a:solidFill>
                    <a:schemeClr val="tx2"/>
                  </a:solidFill>
                </a:rPr>
                <a:t>C</a:t>
              </a:r>
            </a:p>
          </p:txBody>
        </p:sp>
        <p:sp>
          <p:nvSpPr>
            <p:cNvPr id="159" name="Oval 89"/>
            <p:cNvSpPr>
              <a:spLocks noChangeArrowheads="1"/>
            </p:cNvSpPr>
            <p:nvPr/>
          </p:nvSpPr>
          <p:spPr bwMode="auto">
            <a:xfrm>
              <a:off x="432" y="1440"/>
              <a:ext cx="48" cy="4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grpSp>
        <p:nvGrpSpPr>
          <p:cNvPr id="160" name="Group 90"/>
          <p:cNvGrpSpPr>
            <a:grpSpLocks/>
          </p:cNvGrpSpPr>
          <p:nvPr/>
        </p:nvGrpSpPr>
        <p:grpSpPr bwMode="auto">
          <a:xfrm>
            <a:off x="5278433" y="2329660"/>
            <a:ext cx="444500" cy="461963"/>
            <a:chOff x="200" y="1200"/>
            <a:chExt cx="280" cy="291"/>
          </a:xfrm>
        </p:grpSpPr>
        <p:sp>
          <p:nvSpPr>
            <p:cNvPr id="161" name="Rectangle 91"/>
            <p:cNvSpPr>
              <a:spLocks noChangeArrowheads="1"/>
            </p:cNvSpPr>
            <p:nvPr/>
          </p:nvSpPr>
          <p:spPr bwMode="auto">
            <a:xfrm>
              <a:off x="200" y="1200"/>
              <a:ext cx="22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a:solidFill>
                    <a:schemeClr val="tx2"/>
                  </a:solidFill>
                </a:rPr>
                <a:t>A</a:t>
              </a:r>
            </a:p>
          </p:txBody>
        </p:sp>
        <p:sp>
          <p:nvSpPr>
            <p:cNvPr id="162" name="Oval 92"/>
            <p:cNvSpPr>
              <a:spLocks noChangeArrowheads="1"/>
            </p:cNvSpPr>
            <p:nvPr/>
          </p:nvSpPr>
          <p:spPr bwMode="auto">
            <a:xfrm>
              <a:off x="432" y="1440"/>
              <a:ext cx="48" cy="4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grpSp>
        <p:nvGrpSpPr>
          <p:cNvPr id="163" name="Group 93"/>
          <p:cNvGrpSpPr>
            <a:grpSpLocks/>
          </p:cNvGrpSpPr>
          <p:nvPr/>
        </p:nvGrpSpPr>
        <p:grpSpPr bwMode="auto">
          <a:xfrm>
            <a:off x="5275259" y="3701260"/>
            <a:ext cx="439738" cy="461963"/>
            <a:chOff x="203" y="1200"/>
            <a:chExt cx="277" cy="291"/>
          </a:xfrm>
        </p:grpSpPr>
        <p:sp>
          <p:nvSpPr>
            <p:cNvPr id="164" name="Rectangle 94"/>
            <p:cNvSpPr>
              <a:spLocks noChangeArrowheads="1"/>
            </p:cNvSpPr>
            <p:nvPr/>
          </p:nvSpPr>
          <p:spPr bwMode="auto">
            <a:xfrm>
              <a:off x="203" y="1200"/>
              <a:ext cx="2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r>
                <a:rPr lang="en-US" altLang="en-US" sz="2400">
                  <a:solidFill>
                    <a:schemeClr val="tx2"/>
                  </a:solidFill>
                </a:rPr>
                <a:t>B</a:t>
              </a:r>
            </a:p>
          </p:txBody>
        </p:sp>
        <p:sp>
          <p:nvSpPr>
            <p:cNvPr id="165" name="Oval 95"/>
            <p:cNvSpPr>
              <a:spLocks noChangeArrowheads="1"/>
            </p:cNvSpPr>
            <p:nvPr/>
          </p:nvSpPr>
          <p:spPr bwMode="auto">
            <a:xfrm>
              <a:off x="432" y="1440"/>
              <a:ext cx="48" cy="4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grpSp>
      <p:grpSp>
        <p:nvGrpSpPr>
          <p:cNvPr id="166" name="Group 100"/>
          <p:cNvGrpSpPr>
            <a:grpSpLocks/>
          </p:cNvGrpSpPr>
          <p:nvPr/>
        </p:nvGrpSpPr>
        <p:grpSpPr bwMode="auto">
          <a:xfrm>
            <a:off x="1911898" y="1801368"/>
            <a:ext cx="3783013" cy="962025"/>
            <a:chOff x="497" y="1362"/>
            <a:chExt cx="2383" cy="606"/>
          </a:xfrm>
        </p:grpSpPr>
        <p:sp>
          <p:nvSpPr>
            <p:cNvPr id="167" name="Line 97"/>
            <p:cNvSpPr>
              <a:spLocks noChangeShapeType="1"/>
            </p:cNvSpPr>
            <p:nvPr/>
          </p:nvSpPr>
          <p:spPr bwMode="auto">
            <a:xfrm>
              <a:off x="2640" y="1968"/>
              <a:ext cx="240" cy="0"/>
            </a:xfrm>
            <a:prstGeom prst="line">
              <a:avLst/>
            </a:prstGeom>
            <a:noFill/>
            <a:ln w="28575">
              <a:solidFill>
                <a:schemeClr val="tx2">
                  <a:lumMod val="60000"/>
                  <a:lumOff val="40000"/>
                </a:schemeClr>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68" name="Text Box 98"/>
            <p:cNvSpPr txBox="1">
              <a:spLocks noChangeArrowheads="1"/>
            </p:cNvSpPr>
            <p:nvPr/>
          </p:nvSpPr>
          <p:spPr bwMode="auto">
            <a:xfrm>
              <a:off x="497" y="1362"/>
              <a:ext cx="15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en-US" altLang="en-US" dirty="0"/>
                <a:t>Distance between person and center</a:t>
              </a:r>
            </a:p>
          </p:txBody>
        </p:sp>
        <p:sp>
          <p:nvSpPr>
            <p:cNvPr id="169" name="Line 99"/>
            <p:cNvSpPr>
              <a:spLocks noChangeShapeType="1"/>
            </p:cNvSpPr>
            <p:nvPr/>
          </p:nvSpPr>
          <p:spPr bwMode="auto">
            <a:xfrm>
              <a:off x="2400" y="1392"/>
              <a:ext cx="336" cy="528"/>
            </a:xfrm>
            <a:prstGeom prst="line">
              <a:avLst/>
            </a:prstGeom>
            <a:noFill/>
            <a:ln w="28575">
              <a:solidFill>
                <a:schemeClr val="tx2">
                  <a:lumMod val="60000"/>
                  <a:lumOff val="40000"/>
                </a:schemeClr>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Tree>
    <p:custDataLst>
      <p:tags r:id="rId1"/>
    </p:custDataLst>
    <p:extLst>
      <p:ext uri="{BB962C8B-B14F-4D97-AF65-F5344CB8AC3E}">
        <p14:creationId xmlns:p14="http://schemas.microsoft.com/office/powerpoint/2010/main" val="14459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0" grpId="0" animBg="1"/>
      <p:bldP spid="91" grpId="0" animBg="1"/>
      <p:bldP spid="92" grpId="0" animBg="1"/>
      <p:bldP spid="9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Cluster Analysis …</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2283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1935313"/>
          </a:xfrm>
        </p:spPr>
        <p:txBody>
          <a:bodyPr>
            <a:normAutofit fontScale="90000"/>
          </a:bodyPr>
          <a:lstStyle/>
          <a:p>
            <a:r>
              <a:rPr lang="en-GB" dirty="0"/>
              <a:t>In-class Exercises try the questions using data sets; </a:t>
            </a:r>
            <a:br>
              <a:rPr lang="en-GB" dirty="0"/>
            </a:br>
            <a:r>
              <a:rPr lang="en-GB" dirty="0"/>
              <a:t>1) </a:t>
            </a:r>
            <a:r>
              <a:rPr lang="en-GB" dirty="0" err="1"/>
              <a:t>Nike.sav</a:t>
            </a:r>
            <a:r>
              <a:rPr lang="en-GB" dirty="0"/>
              <a:t> </a:t>
            </a:r>
            <a:br>
              <a:rPr lang="en-GB" dirty="0"/>
            </a:br>
            <a:r>
              <a:rPr lang="en-GB" dirty="0"/>
              <a:t>2)</a:t>
            </a:r>
            <a:r>
              <a:rPr lang="en-GB" dirty="0" err="1"/>
              <a:t>Outdoor.sav</a:t>
            </a:r>
            <a:endParaRPr lang="en-GB" dirty="0"/>
          </a:p>
        </p:txBody>
      </p:sp>
      <p:pic>
        <p:nvPicPr>
          <p:cNvPr id="132101" name="Picture 5" descr="C:\Users\desrocd\AppData\Local\Microsoft\Windows\Temporary Internet Files\Content.IE5\UAGZG26L\clipart[1].gif"/>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508500" y="2486025"/>
            <a:ext cx="3219450" cy="2743200"/>
          </a:xfrm>
        </p:spPr>
      </p:pic>
    </p:spTree>
    <p:extLst>
      <p:ext uri="{BB962C8B-B14F-4D97-AF65-F5344CB8AC3E}">
        <p14:creationId xmlns:p14="http://schemas.microsoft.com/office/powerpoint/2010/main" val="3358083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Assessments</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2878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C69F2F-90B5-443E-9C07-F4A2D7B85167}"/>
              </a:ext>
            </a:extLst>
          </p:cNvPr>
          <p:cNvSpPr>
            <a:spLocks noGrp="1"/>
          </p:cNvSpPr>
          <p:nvPr>
            <p:ph idx="1"/>
          </p:nvPr>
        </p:nvSpPr>
        <p:spPr>
          <a:xfrm>
            <a:off x="838200" y="1825625"/>
            <a:ext cx="10515600" cy="1704975"/>
          </a:xfrm>
        </p:spPr>
        <p:txBody>
          <a:bodyPr>
            <a:normAutofit/>
          </a:bodyPr>
          <a:lstStyle/>
          <a:p>
            <a:pPr marL="0" indent="0" algn="ctr">
              <a:buNone/>
            </a:pPr>
            <a:r>
              <a:rPr lang="en-GB" sz="3200" b="1" dirty="0"/>
              <a:t>WEEK 7 END of BITE 1 to 3</a:t>
            </a:r>
          </a:p>
          <a:p>
            <a:pPr marL="0" indent="0" algn="ctr">
              <a:buNone/>
            </a:pPr>
            <a:r>
              <a:rPr lang="en-GB" sz="3200" b="1" dirty="0"/>
              <a:t>10 minute Break</a:t>
            </a:r>
          </a:p>
        </p:txBody>
      </p:sp>
      <p:sp>
        <p:nvSpPr>
          <p:cNvPr id="4" name="Slide Number Placeholder 3">
            <a:extLst>
              <a:ext uri="{FF2B5EF4-FFF2-40B4-BE49-F238E27FC236}">
                <a16:creationId xmlns:a16="http://schemas.microsoft.com/office/drawing/2014/main" id="{0DB6C8B9-EDF2-44A7-B574-13B38DCAAF51}"/>
              </a:ext>
            </a:extLst>
          </p:cNvPr>
          <p:cNvSpPr>
            <a:spLocks noGrp="1"/>
          </p:cNvSpPr>
          <p:nvPr>
            <p:ph type="sldNum" sz="quarter" idx="12"/>
          </p:nvPr>
        </p:nvSpPr>
        <p:spPr/>
        <p:txBody>
          <a:bodyPr/>
          <a:lstStyle/>
          <a:p>
            <a:fld id="{CA1C95B1-5CC9-4D12-9684-4E90CAB9F105}" type="slidenum">
              <a:rPr lang="en-GB" smtClean="0"/>
              <a:t>73</a:t>
            </a:fld>
            <a:endParaRPr lang="en-GB"/>
          </a:p>
        </p:txBody>
      </p:sp>
    </p:spTree>
    <p:extLst>
      <p:ext uri="{BB962C8B-B14F-4D97-AF65-F5344CB8AC3E}">
        <p14:creationId xmlns:p14="http://schemas.microsoft.com/office/powerpoint/2010/main" val="410785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4000" dirty="0"/>
              <a:t>Questions Cluster Analysis Answers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679157143"/>
              </p:ext>
            </p:extLst>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1496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Ideal Clustering Situation</a:t>
            </a:r>
            <a:endParaRPr lang="en-US" dirty="0"/>
          </a:p>
        </p:txBody>
      </p:sp>
      <p:pic>
        <p:nvPicPr>
          <p:cNvPr id="9933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897165" y="1846264"/>
            <a:ext cx="6442120" cy="40227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6|21.9|11|20.5"/>
</p:tagLst>
</file>

<file path=ppt/tags/tag2.xml><?xml version="1.0" encoding="utf-8"?>
<p:tagLst xmlns:a="http://schemas.openxmlformats.org/drawingml/2006/main" xmlns:r="http://schemas.openxmlformats.org/officeDocument/2006/relationships" xmlns:p="http://schemas.openxmlformats.org/presentationml/2006/main">
  <p:tag name="TIMING" val="|11.6|21.9|11|20.5"/>
</p:tagLst>
</file>

<file path=ppt/tags/tag3.xml><?xml version="1.0" encoding="utf-8"?>
<p:tagLst xmlns:a="http://schemas.openxmlformats.org/drawingml/2006/main" xmlns:r="http://schemas.openxmlformats.org/officeDocument/2006/relationships" xmlns:p="http://schemas.openxmlformats.org/presentationml/2006/main">
  <p:tag name="TIMING" val="|31.6|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4491</Words>
  <Application>Microsoft Office PowerPoint</Application>
  <PresentationFormat>Widescreen</PresentationFormat>
  <Paragraphs>747</Paragraphs>
  <Slides>73</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Calibri Light</vt:lpstr>
      <vt:lpstr>Cambria Math</vt:lpstr>
      <vt:lpstr>Times New Roman</vt:lpstr>
      <vt:lpstr>Wingdings</vt:lpstr>
      <vt:lpstr>Office Theme</vt:lpstr>
      <vt:lpstr>PowerPoint Presentation</vt:lpstr>
      <vt:lpstr>Unstructured Data Analytic Techniques Cluster Analysis.  </vt:lpstr>
      <vt:lpstr>Today’s Schedule</vt:lpstr>
      <vt:lpstr>Factor versus Cluster Analyses</vt:lpstr>
      <vt:lpstr>Market Segmentation</vt:lpstr>
      <vt:lpstr>Segmentation (for Carpet Fibers)</vt:lpstr>
      <vt:lpstr>Segmentation (for Carpet Fibers)</vt:lpstr>
      <vt:lpstr>Questions Cluster Analysis Answers</vt:lpstr>
      <vt:lpstr>Ideal Clustering Situation</vt:lpstr>
      <vt:lpstr>Typical Clustering Situation</vt:lpstr>
      <vt:lpstr>Conducting Cluster Analysis</vt:lpstr>
      <vt:lpstr>Conducting Cluster Analysis</vt:lpstr>
      <vt:lpstr>What variables to include?</vt:lpstr>
      <vt:lpstr>Are there any data problems?</vt:lpstr>
      <vt:lpstr>Conducting Cluster Analysis</vt:lpstr>
      <vt:lpstr>Matching Measure: An Example</vt:lpstr>
      <vt:lpstr>Distance Between Objects</vt:lpstr>
      <vt:lpstr>Conducting Cluster Analysis</vt:lpstr>
      <vt:lpstr>Popular Clustering Procedures</vt:lpstr>
      <vt:lpstr>Hierarchical Methods</vt:lpstr>
      <vt:lpstr>Single Linkage – Nearest Neighbor</vt:lpstr>
      <vt:lpstr>Complete Linkage – Farthest Neighbor</vt:lpstr>
      <vt:lpstr>Average Linkage – Between Groups</vt:lpstr>
      <vt:lpstr>Centroid Clustering</vt:lpstr>
      <vt:lpstr>Ward’s Method</vt:lpstr>
      <vt:lpstr>Conducting Cluster Analysis</vt:lpstr>
      <vt:lpstr>Attitudinal Data For Clustering</vt:lpstr>
      <vt:lpstr>Cluster Analysis</vt:lpstr>
      <vt:lpstr>Cluster Analysis</vt:lpstr>
      <vt:lpstr>Cluster Analysis</vt:lpstr>
      <vt:lpstr>Summary</vt:lpstr>
      <vt:lpstr>Fusion Coefficients</vt:lpstr>
      <vt:lpstr>Clusters vs. Fusion Coefficients</vt:lpstr>
      <vt:lpstr>Deciding on Number of Clusters</vt:lpstr>
      <vt:lpstr>Dendrogram</vt:lpstr>
      <vt:lpstr>Dendrogram – 2 Segments?</vt:lpstr>
      <vt:lpstr>Dendrogram – 3 Segments?</vt:lpstr>
      <vt:lpstr>Dendrogram – 4 Segments?</vt:lpstr>
      <vt:lpstr>Dendrogram – 5 Segments?</vt:lpstr>
      <vt:lpstr>Cluster Membership</vt:lpstr>
      <vt:lpstr>PowerPoint Presentation</vt:lpstr>
      <vt:lpstr>Attitudes towards Shopping</vt:lpstr>
      <vt:lpstr>Get Overall Means</vt:lpstr>
      <vt:lpstr>Overall Means</vt:lpstr>
      <vt:lpstr>To Get Cluster Means - Split File On</vt:lpstr>
      <vt:lpstr>Get Means By Cluster </vt:lpstr>
      <vt:lpstr>Output Table</vt:lpstr>
      <vt:lpstr>Open Pivot Trays</vt:lpstr>
      <vt:lpstr>Move Cluster Membership to a Column</vt:lpstr>
      <vt:lpstr>Overall Means</vt:lpstr>
      <vt:lpstr>Are the clusters different?</vt:lpstr>
      <vt:lpstr>Visually See How Segments Differ</vt:lpstr>
      <vt:lpstr>Create 2 More Means Tables</vt:lpstr>
      <vt:lpstr>Comparing Means Tables</vt:lpstr>
      <vt:lpstr>Compare 4 to 5 – if necessary</vt:lpstr>
      <vt:lpstr>To Turn Off Split File</vt:lpstr>
      <vt:lpstr>Conducting Cluster Analysis</vt:lpstr>
      <vt:lpstr>Can you name each cluster?</vt:lpstr>
      <vt:lpstr>Conducting Cluster Analysis</vt:lpstr>
      <vt:lpstr>Partitioning Method: K-means</vt:lpstr>
      <vt:lpstr>K-means Clustering</vt:lpstr>
      <vt:lpstr>K-means Clustering</vt:lpstr>
      <vt:lpstr>K-means Clustering</vt:lpstr>
      <vt:lpstr>To Show More Decimal Places</vt:lpstr>
      <vt:lpstr>Final Clusters</vt:lpstr>
      <vt:lpstr>What can you infer from this table?</vt:lpstr>
      <vt:lpstr>K-Means: Turn On Split File</vt:lpstr>
      <vt:lpstr>Overall Means</vt:lpstr>
      <vt:lpstr>Compare Clustering Output</vt:lpstr>
      <vt:lpstr>Cluster Analysis …</vt:lpstr>
      <vt:lpstr>In-class Exercises try the questions using data sets;  1) Nike.sav  2)Outdoor.sav</vt:lpstr>
      <vt:lpstr>Assessments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11</cp:revision>
  <dcterms:created xsi:type="dcterms:W3CDTF">2020-10-25T20:50:13Z</dcterms:created>
  <dcterms:modified xsi:type="dcterms:W3CDTF">2020-11-02T14:16:02Z</dcterms:modified>
</cp:coreProperties>
</file>